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70" r:id="rId5"/>
    <p:sldId id="269" r:id="rId6"/>
    <p:sldId id="271" r:id="rId7"/>
    <p:sldId id="272" r:id="rId8"/>
    <p:sldId id="273" r:id="rId9"/>
    <p:sldId id="274" r:id="rId10"/>
    <p:sldId id="275" r:id="rId11"/>
  </p:sldIdLst>
  <p:sldSz cx="9144000" cy="5143500" type="screen16x9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0" y="-78"/>
      </p:cViewPr>
      <p:guideLst>
        <p:guide orient="horz" pos="1620"/>
        <p:guide orient="horz" pos="3026"/>
        <p:guide orient="horz" pos="2709"/>
        <p:guide orient="horz" pos="214"/>
        <p:guide pos="2880"/>
        <p:guide pos="2653"/>
        <p:guide pos="3107"/>
        <p:guide pos="5556"/>
        <p:guide pos="249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73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116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46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85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54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244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47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47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16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18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096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20C05-E6E6-4805-821E-EDC142264FD9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69E0-BE32-4116-9E7D-609955029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64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microsoft.com/office/2007/relationships/hdphoto" Target="../media/hdphoto7.wdp"/><Relationship Id="rId4" Type="http://schemas.openxmlformats.org/officeDocument/2006/relationships/image" Target="../media/image3.jpeg"/><Relationship Id="rId9" Type="http://schemas.microsoft.com/office/2007/relationships/hdphoto" Target="../media/hdphoto9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1.mp4"/><Relationship Id="rId6" Type="http://schemas.openxmlformats.org/officeDocument/2006/relationships/image" Target="../media/image18.png"/><Relationship Id="rId11" Type="http://schemas.microsoft.com/office/2007/relationships/media" Target="../media/media1.mp4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33.jpeg"/><Relationship Id="rId10" Type="http://schemas.microsoft.com/office/2007/relationships/hdphoto" Target="../media/hdphoto11.wdp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1060" y="123478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Деление </a:t>
            </a:r>
            <a:r>
              <a:rPr lang="ru-RU" sz="4400" b="1" dirty="0" smtClean="0">
                <a:solidFill>
                  <a:schemeClr val="tx2"/>
                </a:solidFill>
              </a:rPr>
              <a:t>ядер урана. </a:t>
            </a:r>
          </a:p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Цепная ядерная реакция</a:t>
            </a:r>
            <a:endParaRPr lang="ru-RU" sz="44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1" t="51506" r="1846"/>
          <a:stretch/>
        </p:blipFill>
        <p:spPr>
          <a:xfrm>
            <a:off x="503866" y="3075806"/>
            <a:ext cx="3456384" cy="18613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32362" y="3179759"/>
            <a:ext cx="3888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Очень важно не перестать задавать вопросы. Любопытство не случайно дано человеку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А. </a:t>
            </a:r>
            <a:r>
              <a:rPr lang="ru-RU" dirty="0" err="1" smtClean="0"/>
              <a:t>Эйншиейн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985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96580" y="226314"/>
            <a:ext cx="1812092" cy="2424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179" name="TextBox 11"/>
          <p:cNvSpPr txBox="1">
            <a:spLocks noChangeArrowheads="1"/>
          </p:cNvSpPr>
          <p:nvPr/>
        </p:nvSpPr>
        <p:spPr bwMode="auto">
          <a:xfrm>
            <a:off x="276398" y="333985"/>
            <a:ext cx="39357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2000" dirty="0">
                <a:latin typeface="Calibri" panose="020F0502020204030204" pitchFamily="34" charset="0"/>
              </a:rPr>
              <a:t>Истолкование было дано в начале 1939 </a:t>
            </a:r>
            <a:r>
              <a:rPr lang="ru-RU" altLang="ru-RU" sz="2000" dirty="0" smtClean="0">
                <a:latin typeface="Calibri" panose="020F0502020204030204" pitchFamily="34" charset="0"/>
              </a:rPr>
              <a:t>году. </a:t>
            </a:r>
            <a:endParaRPr lang="ru-RU" altLang="ru-RU" sz="2000" dirty="0">
              <a:latin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38745" y="2674368"/>
            <a:ext cx="192776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Фриц </a:t>
            </a:r>
            <a:r>
              <a:rPr lang="ru-RU" sz="1400" dirty="0" err="1" smtClean="0"/>
              <a:t>Штрассман</a:t>
            </a:r>
            <a:endParaRPr lang="ru-RU" sz="1400" dirty="0" smtClean="0"/>
          </a:p>
          <a:p>
            <a:pPr algn="ctr"/>
            <a:r>
              <a:rPr lang="en-US" sz="1200" dirty="0" smtClean="0"/>
              <a:t>22</a:t>
            </a:r>
            <a:r>
              <a:rPr lang="ru-RU" sz="1200" dirty="0" smtClean="0"/>
              <a:t>. 02. 1902 </a:t>
            </a:r>
            <a:r>
              <a:rPr lang="ru-RU" sz="1200" dirty="0"/>
              <a:t>— </a:t>
            </a:r>
            <a:r>
              <a:rPr lang="ru-RU" sz="1200" dirty="0" smtClean="0"/>
              <a:t>22. 04. </a:t>
            </a:r>
            <a:r>
              <a:rPr lang="ru-RU" sz="1200" dirty="0"/>
              <a:t>1980</a:t>
            </a:r>
          </a:p>
        </p:txBody>
      </p:sp>
      <p:pic>
        <p:nvPicPr>
          <p:cNvPr id="17" name="Picture 5" descr="http://100v.com.ua/sites/100v.com.ua/files/otto_hahn.jpg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875122" y="732976"/>
            <a:ext cx="1934591" cy="2437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8" name="Прямоугольник 17"/>
          <p:cNvSpPr/>
          <p:nvPr/>
        </p:nvSpPr>
        <p:spPr>
          <a:xfrm>
            <a:off x="6839921" y="3277601"/>
            <a:ext cx="196979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</a:rPr>
              <a:t>Отто </a:t>
            </a:r>
            <a:r>
              <a:rPr lang="ru-RU" sz="1400" dirty="0" err="1" smtClean="0">
                <a:latin typeface="Calibri" panose="020F0502020204030204" pitchFamily="34" charset="0"/>
              </a:rPr>
              <a:t>Ган</a:t>
            </a:r>
            <a:endParaRPr lang="en-US" sz="1400" dirty="0" smtClean="0">
              <a:latin typeface="Calibri" panose="020F0502020204030204" pitchFamily="34" charset="0"/>
            </a:endParaRPr>
          </a:p>
          <a:p>
            <a:pPr algn="ctr"/>
            <a:r>
              <a:rPr lang="en-US" sz="1200" dirty="0">
                <a:latin typeface="Calibri" panose="020F0502020204030204" pitchFamily="34" charset="0"/>
              </a:rPr>
              <a:t>0</a:t>
            </a:r>
            <a:r>
              <a:rPr lang="ru-RU" sz="1200" dirty="0" smtClean="0">
                <a:latin typeface="Calibri" panose="020F0502020204030204" pitchFamily="34" charset="0"/>
              </a:rPr>
              <a:t>8</a:t>
            </a:r>
            <a:r>
              <a:rPr lang="ru-RU" sz="1200" dirty="0">
                <a:latin typeface="Calibri" panose="020F0502020204030204" pitchFamily="34" charset="0"/>
              </a:rPr>
              <a:t>.</a:t>
            </a:r>
            <a:r>
              <a:rPr lang="ru-RU" sz="1200" dirty="0" smtClean="0">
                <a:latin typeface="Calibri" panose="020F0502020204030204" pitchFamily="34" charset="0"/>
              </a:rPr>
              <a:t> 03. 1879 — 28. 07. </a:t>
            </a:r>
            <a:r>
              <a:rPr lang="ru-RU" sz="1200" dirty="0">
                <a:latin typeface="Calibri" panose="020F0502020204030204" pitchFamily="34" charset="0"/>
              </a:rPr>
              <a:t>1968</a:t>
            </a:r>
          </a:p>
        </p:txBody>
      </p:sp>
      <p:pic>
        <p:nvPicPr>
          <p:cNvPr id="3074" name="Picture 2" descr="http://jewish-memorial.narod.ru/img_f/Frisch_Otto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2935" y="1887610"/>
            <a:ext cx="1858710" cy="2486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http://s57.radikal.ru/i157/1311/d8/f150d292efa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5" r="7127"/>
          <a:stretch/>
        </p:blipFill>
        <p:spPr bwMode="auto">
          <a:xfrm>
            <a:off x="323850" y="1323894"/>
            <a:ext cx="1797861" cy="2414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2252408" y="4401871"/>
            <a:ext cx="19597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Отто Роберт </a:t>
            </a:r>
            <a:r>
              <a:rPr lang="ru-RU" sz="1400" dirty="0" err="1" smtClean="0"/>
              <a:t>Фриш</a:t>
            </a:r>
            <a:endParaRPr lang="ru-RU" sz="1400" dirty="0" smtClean="0"/>
          </a:p>
          <a:p>
            <a:pPr algn="ctr"/>
            <a:r>
              <a:rPr lang="ru-RU" sz="1200" dirty="0" smtClean="0"/>
              <a:t>01. 10. 1904 </a:t>
            </a:r>
            <a:r>
              <a:rPr lang="ru-RU" sz="1200" dirty="0"/>
              <a:t>— </a:t>
            </a:r>
            <a:r>
              <a:rPr lang="ru-RU" sz="1200" dirty="0" smtClean="0"/>
              <a:t>22. 09. </a:t>
            </a:r>
            <a:r>
              <a:rPr lang="ru-RU" sz="1200" dirty="0"/>
              <a:t>1979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7499" y="3826672"/>
            <a:ext cx="199056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Лиза </a:t>
            </a:r>
            <a:r>
              <a:rPr lang="ru-RU" sz="1400" dirty="0" err="1" smtClean="0"/>
              <a:t>Мейтнер</a:t>
            </a:r>
            <a:endParaRPr lang="ru-RU" sz="1400" dirty="0" smtClean="0"/>
          </a:p>
          <a:p>
            <a:pPr algn="ctr"/>
            <a:r>
              <a:rPr lang="ru-RU" sz="1200" dirty="0" smtClean="0"/>
              <a:t>17. 11. 1878 </a:t>
            </a:r>
            <a:r>
              <a:rPr lang="ru-RU" sz="1200" dirty="0"/>
              <a:t>— </a:t>
            </a:r>
            <a:r>
              <a:rPr lang="ru-RU" sz="1200" dirty="0" smtClean="0"/>
              <a:t>27. 10. </a:t>
            </a:r>
            <a:r>
              <a:rPr lang="ru-RU" sz="1200" dirty="0"/>
              <a:t>1968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42800" y="3738452"/>
            <a:ext cx="4021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Деление ядер урана </a:t>
            </a:r>
            <a:r>
              <a:rPr lang="ru-RU" sz="2000" dirty="0" smtClean="0"/>
              <a:t>было открыто </a:t>
            </a:r>
            <a:r>
              <a:rPr lang="ru-RU" sz="2000" dirty="0"/>
              <a:t>в 1939 </a:t>
            </a:r>
            <a:r>
              <a:rPr lang="ru-RU" sz="2000" dirty="0" smtClean="0"/>
              <a:t>году.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03468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/>
      <p:bldP spid="16" grpId="0"/>
      <p:bldP spid="18" grpId="0"/>
      <p:bldP spid="4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Пятно 2 213"/>
          <p:cNvSpPr/>
          <p:nvPr/>
        </p:nvSpPr>
        <p:spPr>
          <a:xfrm rot="1276972">
            <a:off x="932228" y="3244894"/>
            <a:ext cx="1836365" cy="1776820"/>
          </a:xfrm>
          <a:prstGeom prst="irregularSeal2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rgbClr val="FFC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200 </a:t>
            </a:r>
            <a:r>
              <a:rPr lang="ru-RU" sz="2400" dirty="0" smtClean="0"/>
              <a:t>МэВ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926742" y="195486"/>
            <a:ext cx="3290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Деление ядра урана</a:t>
            </a:r>
            <a:endParaRPr lang="ru-RU" sz="2800" dirty="0">
              <a:solidFill>
                <a:srgbClr val="C0000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824988" y="2948084"/>
            <a:ext cx="413190" cy="311496"/>
            <a:chOff x="2151744" y="4217446"/>
            <a:chExt cx="413190" cy="311496"/>
          </a:xfrm>
        </p:grpSpPr>
        <p:sp>
          <p:nvSpPr>
            <p:cNvPr id="14" name="Овал 13"/>
            <p:cNvSpPr/>
            <p:nvPr/>
          </p:nvSpPr>
          <p:spPr>
            <a:xfrm>
              <a:off x="2214323" y="422566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151744" y="4217446"/>
                  <a:ext cx="413190" cy="3114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140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14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1744" y="4217446"/>
                  <a:ext cx="413190" cy="311496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Группа 20"/>
          <p:cNvGrpSpPr/>
          <p:nvPr/>
        </p:nvGrpSpPr>
        <p:grpSpPr>
          <a:xfrm>
            <a:off x="1401471" y="2950564"/>
            <a:ext cx="413190" cy="311496"/>
            <a:chOff x="1246509" y="4217446"/>
            <a:chExt cx="413190" cy="311496"/>
          </a:xfrm>
        </p:grpSpPr>
        <p:sp>
          <p:nvSpPr>
            <p:cNvPr id="13" name="Овал 12"/>
            <p:cNvSpPr/>
            <p:nvPr/>
          </p:nvSpPr>
          <p:spPr>
            <a:xfrm>
              <a:off x="1309088" y="422917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1246509" y="4217446"/>
                  <a:ext cx="413190" cy="3114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140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14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509" y="4217446"/>
                  <a:ext cx="413190" cy="311496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Группа 59"/>
          <p:cNvGrpSpPr/>
          <p:nvPr/>
        </p:nvGrpSpPr>
        <p:grpSpPr>
          <a:xfrm>
            <a:off x="4103786" y="843558"/>
            <a:ext cx="936427" cy="936427"/>
            <a:chOff x="4103786" y="843558"/>
            <a:chExt cx="936427" cy="936427"/>
          </a:xfrm>
        </p:grpSpPr>
        <p:sp>
          <p:nvSpPr>
            <p:cNvPr id="2" name="Овал 1"/>
            <p:cNvSpPr/>
            <p:nvPr/>
          </p:nvSpPr>
          <p:spPr>
            <a:xfrm>
              <a:off x="4103786" y="843558"/>
              <a:ext cx="936427" cy="9364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151396" y="10196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256923" y="91556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4116546" y="116367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4276658" y="14517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139951" y="1311771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426091" y="859872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4432769" y="1491953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576785" y="14517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716016" y="132495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4744555" y="113159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697355" y="10196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4604269" y="914915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714123" y="137276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4344895" y="120294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4420674" y="102457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4574697" y="116367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426091" y="132385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4112072" y="921560"/>
            <a:ext cx="905235" cy="850806"/>
            <a:chOff x="1421891" y="461796"/>
            <a:chExt cx="905235" cy="850806"/>
          </a:xfrm>
        </p:grpSpPr>
        <p:sp>
          <p:nvSpPr>
            <p:cNvPr id="4" name="Овал 3"/>
            <p:cNvSpPr/>
            <p:nvPr/>
          </p:nvSpPr>
          <p:spPr>
            <a:xfrm>
              <a:off x="1421891" y="461796"/>
              <a:ext cx="905235" cy="850806"/>
            </a:xfrm>
            <a:custGeom>
              <a:avLst/>
              <a:gdLst>
                <a:gd name="connsiteX0" fmla="*/ 0 w 937892"/>
                <a:gd name="connsiteY0" fmla="*/ 468946 h 937892"/>
                <a:gd name="connsiteX1" fmla="*/ 468946 w 937892"/>
                <a:gd name="connsiteY1" fmla="*/ 0 h 937892"/>
                <a:gd name="connsiteX2" fmla="*/ 937892 w 937892"/>
                <a:gd name="connsiteY2" fmla="*/ 468946 h 937892"/>
                <a:gd name="connsiteX3" fmla="*/ 468946 w 937892"/>
                <a:gd name="connsiteY3" fmla="*/ 937892 h 937892"/>
                <a:gd name="connsiteX4" fmla="*/ 0 w 937892"/>
                <a:gd name="connsiteY4" fmla="*/ 468946 h 937892"/>
                <a:gd name="connsiteX0" fmla="*/ 0 w 905235"/>
                <a:gd name="connsiteY0" fmla="*/ 468946 h 937892"/>
                <a:gd name="connsiteX1" fmla="*/ 436289 w 905235"/>
                <a:gd name="connsiteY1" fmla="*/ 0 h 937892"/>
                <a:gd name="connsiteX2" fmla="*/ 905235 w 905235"/>
                <a:gd name="connsiteY2" fmla="*/ 468946 h 937892"/>
                <a:gd name="connsiteX3" fmla="*/ 436289 w 905235"/>
                <a:gd name="connsiteY3" fmla="*/ 937892 h 937892"/>
                <a:gd name="connsiteX4" fmla="*/ 0 w 905235"/>
                <a:gd name="connsiteY4" fmla="*/ 468946 h 937892"/>
                <a:gd name="connsiteX0" fmla="*/ 0 w 905235"/>
                <a:gd name="connsiteY0" fmla="*/ 381860 h 850806"/>
                <a:gd name="connsiteX1" fmla="*/ 436289 w 905235"/>
                <a:gd name="connsiteY1" fmla="*/ 0 h 850806"/>
                <a:gd name="connsiteX2" fmla="*/ 905235 w 905235"/>
                <a:gd name="connsiteY2" fmla="*/ 381860 h 850806"/>
                <a:gd name="connsiteX3" fmla="*/ 436289 w 905235"/>
                <a:gd name="connsiteY3" fmla="*/ 850806 h 850806"/>
                <a:gd name="connsiteX4" fmla="*/ 0 w 905235"/>
                <a:gd name="connsiteY4" fmla="*/ 381860 h 85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235" h="850806">
                  <a:moveTo>
                    <a:pt x="0" y="381860"/>
                  </a:moveTo>
                  <a:cubicBezTo>
                    <a:pt x="0" y="240059"/>
                    <a:pt x="285417" y="0"/>
                    <a:pt x="436289" y="0"/>
                  </a:cubicBezTo>
                  <a:cubicBezTo>
                    <a:pt x="587161" y="0"/>
                    <a:pt x="905235" y="122868"/>
                    <a:pt x="905235" y="381860"/>
                  </a:cubicBezTo>
                  <a:cubicBezTo>
                    <a:pt x="905235" y="640852"/>
                    <a:pt x="587161" y="850806"/>
                    <a:pt x="436289" y="850806"/>
                  </a:cubicBezTo>
                  <a:cubicBezTo>
                    <a:pt x="285417" y="850806"/>
                    <a:pt x="0" y="523661"/>
                    <a:pt x="0" y="381860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1606197" y="52057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834546" y="51104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1462181" y="65967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622293" y="94770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1485586" y="80777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1631480" y="82472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1778404" y="98795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1874509" y="94144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1995197" y="81721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1563985" y="60754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1967218" y="55493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2030949" y="68182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1708001" y="485172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1690530" y="69895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1766309" y="52057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1920332" y="65967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1771726" y="8198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4085091" y="855216"/>
            <a:ext cx="879271" cy="934766"/>
            <a:chOff x="6917629" y="419816"/>
            <a:chExt cx="879271" cy="934766"/>
          </a:xfrm>
        </p:grpSpPr>
        <p:sp>
          <p:nvSpPr>
            <p:cNvPr id="5" name="Овал 4"/>
            <p:cNvSpPr/>
            <p:nvPr/>
          </p:nvSpPr>
          <p:spPr>
            <a:xfrm>
              <a:off x="6917629" y="419816"/>
              <a:ext cx="879271" cy="934766"/>
            </a:xfrm>
            <a:custGeom>
              <a:avLst/>
              <a:gdLst>
                <a:gd name="connsiteX0" fmla="*/ 0 w 1009900"/>
                <a:gd name="connsiteY0" fmla="*/ 504950 h 1009900"/>
                <a:gd name="connsiteX1" fmla="*/ 504950 w 1009900"/>
                <a:gd name="connsiteY1" fmla="*/ 0 h 1009900"/>
                <a:gd name="connsiteX2" fmla="*/ 1009900 w 1009900"/>
                <a:gd name="connsiteY2" fmla="*/ 504950 h 1009900"/>
                <a:gd name="connsiteX3" fmla="*/ 504950 w 1009900"/>
                <a:gd name="connsiteY3" fmla="*/ 1009900 h 1009900"/>
                <a:gd name="connsiteX4" fmla="*/ 0 w 1009900"/>
                <a:gd name="connsiteY4" fmla="*/ 504950 h 1009900"/>
                <a:gd name="connsiteX0" fmla="*/ 0 w 1009900"/>
                <a:gd name="connsiteY0" fmla="*/ 428750 h 933700"/>
                <a:gd name="connsiteX1" fmla="*/ 504950 w 1009900"/>
                <a:gd name="connsiteY1" fmla="*/ 0 h 933700"/>
                <a:gd name="connsiteX2" fmla="*/ 1009900 w 1009900"/>
                <a:gd name="connsiteY2" fmla="*/ 428750 h 933700"/>
                <a:gd name="connsiteX3" fmla="*/ 504950 w 1009900"/>
                <a:gd name="connsiteY3" fmla="*/ 933700 h 933700"/>
                <a:gd name="connsiteX4" fmla="*/ 0 w 1009900"/>
                <a:gd name="connsiteY4" fmla="*/ 428750 h 933700"/>
                <a:gd name="connsiteX0" fmla="*/ 0 w 879271"/>
                <a:gd name="connsiteY0" fmla="*/ 429575 h 934766"/>
                <a:gd name="connsiteX1" fmla="*/ 504950 w 879271"/>
                <a:gd name="connsiteY1" fmla="*/ 825 h 934766"/>
                <a:gd name="connsiteX2" fmla="*/ 879271 w 879271"/>
                <a:gd name="connsiteY2" fmla="*/ 364261 h 934766"/>
                <a:gd name="connsiteX3" fmla="*/ 504950 w 879271"/>
                <a:gd name="connsiteY3" fmla="*/ 934525 h 934766"/>
                <a:gd name="connsiteX4" fmla="*/ 0 w 879271"/>
                <a:gd name="connsiteY4" fmla="*/ 429575 h 93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9271" h="934766">
                  <a:moveTo>
                    <a:pt x="0" y="429575"/>
                  </a:moveTo>
                  <a:cubicBezTo>
                    <a:pt x="0" y="273958"/>
                    <a:pt x="358405" y="11711"/>
                    <a:pt x="504950" y="825"/>
                  </a:cubicBezTo>
                  <a:cubicBezTo>
                    <a:pt x="651495" y="-10061"/>
                    <a:pt x="879271" y="85385"/>
                    <a:pt x="879271" y="364261"/>
                  </a:cubicBezTo>
                  <a:cubicBezTo>
                    <a:pt x="879271" y="643137"/>
                    <a:pt x="651495" y="923639"/>
                    <a:pt x="504950" y="934525"/>
                  </a:cubicBezTo>
                  <a:cubicBezTo>
                    <a:pt x="358405" y="945411"/>
                    <a:pt x="0" y="585192"/>
                    <a:pt x="0" y="429575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152337" y="7187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7061923" y="55970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7245518" y="81985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7499388" y="69472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7446866" y="858853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6936661" y="67602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7185256" y="48221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7329272" y="43067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7321550" y="101965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7274176" y="626231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7473288" y="51043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7041240" y="859872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7253815" y="8198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7148828" y="97408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794388" y="1853137"/>
            <a:ext cx="2160240" cy="648072"/>
            <a:chOff x="794388" y="1853137"/>
            <a:chExt cx="2160240" cy="648072"/>
          </a:xfrm>
        </p:grpSpPr>
        <p:sp>
          <p:nvSpPr>
            <p:cNvPr id="8" name="Овал 7"/>
            <p:cNvSpPr/>
            <p:nvPr/>
          </p:nvSpPr>
          <p:spPr>
            <a:xfrm>
              <a:off x="794388" y="1853137"/>
              <a:ext cx="2160240" cy="64807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1663132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815628" y="203380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1815860" y="185313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1414139" y="188864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1017719" y="197560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1504131" y="221171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1612705" y="185390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1442635" y="203393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2191237" y="188991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1996033" y="18539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1275953" y="217704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1226450" y="192367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2638710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1863712" y="221317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/>
            <p:cNvSpPr/>
            <p:nvPr/>
          </p:nvSpPr>
          <p:spPr>
            <a:xfrm>
              <a:off x="1019816" y="213790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2037717" y="221171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1670645" y="2213177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411760" y="192367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2437425" y="2119619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2358339" y="199388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214323" y="218534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/>
            <p:cNvSpPr/>
            <p:nvPr/>
          </p:nvSpPr>
          <p:spPr>
            <a:xfrm>
              <a:off x="1852752" y="204132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/>
            <p:nvPr/>
          </p:nvSpPr>
          <p:spPr>
            <a:xfrm>
              <a:off x="2111234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798798" y="2856884"/>
            <a:ext cx="2151422" cy="440927"/>
            <a:chOff x="798798" y="2856884"/>
            <a:chExt cx="2151422" cy="440927"/>
          </a:xfrm>
        </p:grpSpPr>
        <p:sp>
          <p:nvSpPr>
            <p:cNvPr id="10" name="Овал 9"/>
            <p:cNvSpPr/>
            <p:nvPr/>
          </p:nvSpPr>
          <p:spPr>
            <a:xfrm>
              <a:off x="798798" y="2856884"/>
              <a:ext cx="2151422" cy="440927"/>
            </a:xfrm>
            <a:custGeom>
              <a:avLst/>
              <a:gdLst>
                <a:gd name="connsiteX0" fmla="*/ 0 w 2160240"/>
                <a:gd name="connsiteY0" fmla="*/ 324036 h 648072"/>
                <a:gd name="connsiteX1" fmla="*/ 1080120 w 2160240"/>
                <a:gd name="connsiteY1" fmla="*/ 0 h 648072"/>
                <a:gd name="connsiteX2" fmla="*/ 2160240 w 2160240"/>
                <a:gd name="connsiteY2" fmla="*/ 324036 h 648072"/>
                <a:gd name="connsiteX3" fmla="*/ 1080120 w 2160240"/>
                <a:gd name="connsiteY3" fmla="*/ 648072 h 648072"/>
                <a:gd name="connsiteX4" fmla="*/ 0 w 2160240"/>
                <a:gd name="connsiteY4" fmla="*/ 324036 h 648072"/>
                <a:gd name="connsiteX0" fmla="*/ 1 w 2160241"/>
                <a:gd name="connsiteY0" fmla="*/ 97707 h 421743"/>
                <a:gd name="connsiteX1" fmla="*/ 1073771 w 2160241"/>
                <a:gd name="connsiteY1" fmla="*/ 40371 h 421743"/>
                <a:gd name="connsiteX2" fmla="*/ 2160241 w 2160241"/>
                <a:gd name="connsiteY2" fmla="*/ 97707 h 421743"/>
                <a:gd name="connsiteX3" fmla="*/ 1080121 w 2160241"/>
                <a:gd name="connsiteY3" fmla="*/ 421743 h 421743"/>
                <a:gd name="connsiteX4" fmla="*/ 1 w 2160241"/>
                <a:gd name="connsiteY4" fmla="*/ 97707 h 421743"/>
                <a:gd name="connsiteX0" fmla="*/ 0 w 2160240"/>
                <a:gd name="connsiteY0" fmla="*/ 97707 h 191859"/>
                <a:gd name="connsiteX1" fmla="*/ 1073770 w 2160240"/>
                <a:gd name="connsiteY1" fmla="*/ 40371 h 191859"/>
                <a:gd name="connsiteX2" fmla="*/ 2160240 w 2160240"/>
                <a:gd name="connsiteY2" fmla="*/ 97707 h 191859"/>
                <a:gd name="connsiteX3" fmla="*/ 1073770 w 2160240"/>
                <a:gd name="connsiteY3" fmla="*/ 145518 h 191859"/>
                <a:gd name="connsiteX4" fmla="*/ 0 w 2160240"/>
                <a:gd name="connsiteY4" fmla="*/ 97707 h 191859"/>
                <a:gd name="connsiteX0" fmla="*/ 22251 w 2182491"/>
                <a:gd name="connsiteY0" fmla="*/ 262324 h 356476"/>
                <a:gd name="connsiteX1" fmla="*/ 425699 w 2182491"/>
                <a:gd name="connsiteY1" fmla="*/ 386 h 356476"/>
                <a:gd name="connsiteX2" fmla="*/ 1096021 w 2182491"/>
                <a:gd name="connsiteY2" fmla="*/ 204988 h 356476"/>
                <a:gd name="connsiteX3" fmla="*/ 2182491 w 2182491"/>
                <a:gd name="connsiteY3" fmla="*/ 262324 h 356476"/>
                <a:gd name="connsiteX4" fmla="*/ 1096021 w 2182491"/>
                <a:gd name="connsiteY4" fmla="*/ 310135 h 356476"/>
                <a:gd name="connsiteX5" fmla="*/ 22251 w 2182491"/>
                <a:gd name="connsiteY5" fmla="*/ 262324 h 356476"/>
                <a:gd name="connsiteX0" fmla="*/ 4 w 2160244"/>
                <a:gd name="connsiteY0" fmla="*/ 262324 h 435793"/>
                <a:gd name="connsiteX1" fmla="*/ 403452 w 2160244"/>
                <a:gd name="connsiteY1" fmla="*/ 386 h 435793"/>
                <a:gd name="connsiteX2" fmla="*/ 1073774 w 2160244"/>
                <a:gd name="connsiteY2" fmla="*/ 204988 h 435793"/>
                <a:gd name="connsiteX3" fmla="*/ 2160244 w 2160244"/>
                <a:gd name="connsiteY3" fmla="*/ 262324 h 435793"/>
                <a:gd name="connsiteX4" fmla="*/ 1073774 w 2160244"/>
                <a:gd name="connsiteY4" fmla="*/ 310135 h 435793"/>
                <a:gd name="connsiteX5" fmla="*/ 409803 w 2160244"/>
                <a:gd name="connsiteY5" fmla="*/ 435361 h 435793"/>
                <a:gd name="connsiteX6" fmla="*/ 4 w 2160244"/>
                <a:gd name="connsiteY6" fmla="*/ 262324 h 435793"/>
                <a:gd name="connsiteX0" fmla="*/ 10370 w 2170610"/>
                <a:gd name="connsiteY0" fmla="*/ 266255 h 439724"/>
                <a:gd name="connsiteX1" fmla="*/ 147118 w 2170610"/>
                <a:gd name="connsiteY1" fmla="*/ 80517 h 439724"/>
                <a:gd name="connsiteX2" fmla="*/ 413818 w 2170610"/>
                <a:gd name="connsiteY2" fmla="*/ 4317 h 439724"/>
                <a:gd name="connsiteX3" fmla="*/ 1084140 w 2170610"/>
                <a:gd name="connsiteY3" fmla="*/ 208919 h 439724"/>
                <a:gd name="connsiteX4" fmla="*/ 2170610 w 2170610"/>
                <a:gd name="connsiteY4" fmla="*/ 266255 h 439724"/>
                <a:gd name="connsiteX5" fmla="*/ 1084140 w 2170610"/>
                <a:gd name="connsiteY5" fmla="*/ 314066 h 439724"/>
                <a:gd name="connsiteX6" fmla="*/ 420169 w 2170610"/>
                <a:gd name="connsiteY6" fmla="*/ 439292 h 439724"/>
                <a:gd name="connsiteX7" fmla="*/ 10370 w 2170610"/>
                <a:gd name="connsiteY7" fmla="*/ 266255 h 439724"/>
                <a:gd name="connsiteX0" fmla="*/ 14 w 2160254"/>
                <a:gd name="connsiteY0" fmla="*/ 266255 h 440927"/>
                <a:gd name="connsiteX1" fmla="*/ 136762 w 2160254"/>
                <a:gd name="connsiteY1" fmla="*/ 80517 h 440927"/>
                <a:gd name="connsiteX2" fmla="*/ 403462 w 2160254"/>
                <a:gd name="connsiteY2" fmla="*/ 4317 h 440927"/>
                <a:gd name="connsiteX3" fmla="*/ 1073784 w 2160254"/>
                <a:gd name="connsiteY3" fmla="*/ 208919 h 440927"/>
                <a:gd name="connsiteX4" fmla="*/ 2160254 w 2160254"/>
                <a:gd name="connsiteY4" fmla="*/ 266255 h 440927"/>
                <a:gd name="connsiteX5" fmla="*/ 1073784 w 2160254"/>
                <a:gd name="connsiteY5" fmla="*/ 314066 h 440927"/>
                <a:gd name="connsiteX6" fmla="*/ 409813 w 2160254"/>
                <a:gd name="connsiteY6" fmla="*/ 439292 h 440927"/>
                <a:gd name="connsiteX7" fmla="*/ 130412 w 2160254"/>
                <a:gd name="connsiteY7" fmla="*/ 391667 h 440927"/>
                <a:gd name="connsiteX8" fmla="*/ 14 w 2160254"/>
                <a:gd name="connsiteY8" fmla="*/ 266255 h 440927"/>
                <a:gd name="connsiteX0" fmla="*/ 14 w 2179952"/>
                <a:gd name="connsiteY0" fmla="*/ 266255 h 440927"/>
                <a:gd name="connsiteX1" fmla="*/ 136762 w 2179952"/>
                <a:gd name="connsiteY1" fmla="*/ 80517 h 440927"/>
                <a:gd name="connsiteX2" fmla="*/ 403462 w 2179952"/>
                <a:gd name="connsiteY2" fmla="*/ 4317 h 440927"/>
                <a:gd name="connsiteX3" fmla="*/ 1073784 w 2179952"/>
                <a:gd name="connsiteY3" fmla="*/ 208919 h 440927"/>
                <a:gd name="connsiteX4" fmla="*/ 1717912 w 2179952"/>
                <a:gd name="connsiteY4" fmla="*/ 4317 h 440927"/>
                <a:gd name="connsiteX5" fmla="*/ 2160254 w 2179952"/>
                <a:gd name="connsiteY5" fmla="*/ 266255 h 440927"/>
                <a:gd name="connsiteX6" fmla="*/ 1073784 w 2179952"/>
                <a:gd name="connsiteY6" fmla="*/ 314066 h 440927"/>
                <a:gd name="connsiteX7" fmla="*/ 409813 w 2179952"/>
                <a:gd name="connsiteY7" fmla="*/ 439292 h 440927"/>
                <a:gd name="connsiteX8" fmla="*/ 130412 w 2179952"/>
                <a:gd name="connsiteY8" fmla="*/ 391667 h 440927"/>
                <a:gd name="connsiteX9" fmla="*/ 14 w 2179952"/>
                <a:gd name="connsiteY9" fmla="*/ 266255 h 440927"/>
                <a:gd name="connsiteX0" fmla="*/ 14 w 2160698"/>
                <a:gd name="connsiteY0" fmla="*/ 266255 h 440927"/>
                <a:gd name="connsiteX1" fmla="*/ 136762 w 2160698"/>
                <a:gd name="connsiteY1" fmla="*/ 80517 h 440927"/>
                <a:gd name="connsiteX2" fmla="*/ 403462 w 2160698"/>
                <a:gd name="connsiteY2" fmla="*/ 4317 h 440927"/>
                <a:gd name="connsiteX3" fmla="*/ 1073784 w 2160698"/>
                <a:gd name="connsiteY3" fmla="*/ 208919 h 440927"/>
                <a:gd name="connsiteX4" fmla="*/ 1717912 w 2160698"/>
                <a:gd name="connsiteY4" fmla="*/ 4317 h 440927"/>
                <a:gd name="connsiteX5" fmla="*/ 2160254 w 2160698"/>
                <a:gd name="connsiteY5" fmla="*/ 266255 h 440927"/>
                <a:gd name="connsiteX6" fmla="*/ 1790937 w 2160698"/>
                <a:gd name="connsiteY6" fmla="*/ 439292 h 440927"/>
                <a:gd name="connsiteX7" fmla="*/ 1073784 w 2160698"/>
                <a:gd name="connsiteY7" fmla="*/ 314066 h 440927"/>
                <a:gd name="connsiteX8" fmla="*/ 409813 w 2160698"/>
                <a:gd name="connsiteY8" fmla="*/ 439292 h 440927"/>
                <a:gd name="connsiteX9" fmla="*/ 130412 w 2160698"/>
                <a:gd name="connsiteY9" fmla="*/ 391667 h 440927"/>
                <a:gd name="connsiteX10" fmla="*/ 14 w 2160698"/>
                <a:gd name="connsiteY10" fmla="*/ 266255 h 440927"/>
                <a:gd name="connsiteX0" fmla="*/ 14 w 2171259"/>
                <a:gd name="connsiteY0" fmla="*/ 266255 h 440927"/>
                <a:gd name="connsiteX1" fmla="*/ 136762 w 2171259"/>
                <a:gd name="connsiteY1" fmla="*/ 80517 h 440927"/>
                <a:gd name="connsiteX2" fmla="*/ 403462 w 2171259"/>
                <a:gd name="connsiteY2" fmla="*/ 4317 h 440927"/>
                <a:gd name="connsiteX3" fmla="*/ 1073784 w 2171259"/>
                <a:gd name="connsiteY3" fmla="*/ 208919 h 440927"/>
                <a:gd name="connsiteX4" fmla="*/ 1717912 w 2171259"/>
                <a:gd name="connsiteY4" fmla="*/ 4317 h 440927"/>
                <a:gd name="connsiteX5" fmla="*/ 2044937 w 2171259"/>
                <a:gd name="connsiteY5" fmla="*/ 109092 h 440927"/>
                <a:gd name="connsiteX6" fmla="*/ 2160254 w 2171259"/>
                <a:gd name="connsiteY6" fmla="*/ 266255 h 440927"/>
                <a:gd name="connsiteX7" fmla="*/ 1790937 w 2171259"/>
                <a:gd name="connsiteY7" fmla="*/ 439292 h 440927"/>
                <a:gd name="connsiteX8" fmla="*/ 1073784 w 2171259"/>
                <a:gd name="connsiteY8" fmla="*/ 314066 h 440927"/>
                <a:gd name="connsiteX9" fmla="*/ 409813 w 2171259"/>
                <a:gd name="connsiteY9" fmla="*/ 439292 h 440927"/>
                <a:gd name="connsiteX10" fmla="*/ 130412 w 2171259"/>
                <a:gd name="connsiteY10" fmla="*/ 391667 h 440927"/>
                <a:gd name="connsiteX11" fmla="*/ 14 w 2171259"/>
                <a:gd name="connsiteY11" fmla="*/ 266255 h 440927"/>
                <a:gd name="connsiteX0" fmla="*/ 14 w 2151422"/>
                <a:gd name="connsiteY0" fmla="*/ 266255 h 440927"/>
                <a:gd name="connsiteX1" fmla="*/ 136762 w 2151422"/>
                <a:gd name="connsiteY1" fmla="*/ 80517 h 440927"/>
                <a:gd name="connsiteX2" fmla="*/ 403462 w 2151422"/>
                <a:gd name="connsiteY2" fmla="*/ 4317 h 440927"/>
                <a:gd name="connsiteX3" fmla="*/ 1073784 w 2151422"/>
                <a:gd name="connsiteY3" fmla="*/ 208919 h 440927"/>
                <a:gd name="connsiteX4" fmla="*/ 1717912 w 2151422"/>
                <a:gd name="connsiteY4" fmla="*/ 4317 h 440927"/>
                <a:gd name="connsiteX5" fmla="*/ 2044937 w 2151422"/>
                <a:gd name="connsiteY5" fmla="*/ 109092 h 440927"/>
                <a:gd name="connsiteX6" fmla="*/ 2138029 w 2151422"/>
                <a:gd name="connsiteY6" fmla="*/ 278955 h 440927"/>
                <a:gd name="connsiteX7" fmla="*/ 1790937 w 2151422"/>
                <a:gd name="connsiteY7" fmla="*/ 439292 h 440927"/>
                <a:gd name="connsiteX8" fmla="*/ 1073784 w 2151422"/>
                <a:gd name="connsiteY8" fmla="*/ 314066 h 440927"/>
                <a:gd name="connsiteX9" fmla="*/ 409813 w 2151422"/>
                <a:gd name="connsiteY9" fmla="*/ 439292 h 440927"/>
                <a:gd name="connsiteX10" fmla="*/ 130412 w 2151422"/>
                <a:gd name="connsiteY10" fmla="*/ 391667 h 440927"/>
                <a:gd name="connsiteX11" fmla="*/ 14 w 2151422"/>
                <a:gd name="connsiteY11" fmla="*/ 266255 h 44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1422" h="440927">
                  <a:moveTo>
                    <a:pt x="14" y="266255"/>
                  </a:moveTo>
                  <a:cubicBezTo>
                    <a:pt x="1072" y="214397"/>
                    <a:pt x="69521" y="124173"/>
                    <a:pt x="136762" y="80517"/>
                  </a:cubicBezTo>
                  <a:cubicBezTo>
                    <a:pt x="204003" y="36861"/>
                    <a:pt x="249938" y="-15496"/>
                    <a:pt x="403462" y="4317"/>
                  </a:cubicBezTo>
                  <a:cubicBezTo>
                    <a:pt x="556986" y="24130"/>
                    <a:pt x="854709" y="208919"/>
                    <a:pt x="1073784" y="208919"/>
                  </a:cubicBezTo>
                  <a:cubicBezTo>
                    <a:pt x="1292859" y="208919"/>
                    <a:pt x="1557111" y="15663"/>
                    <a:pt x="1717912" y="4317"/>
                  </a:cubicBezTo>
                  <a:cubicBezTo>
                    <a:pt x="1878713" y="-7029"/>
                    <a:pt x="1971213" y="65436"/>
                    <a:pt x="2044937" y="109092"/>
                  </a:cubicBezTo>
                  <a:cubicBezTo>
                    <a:pt x="2118661" y="152748"/>
                    <a:pt x="2179304" y="229213"/>
                    <a:pt x="2138029" y="278955"/>
                  </a:cubicBezTo>
                  <a:cubicBezTo>
                    <a:pt x="2096754" y="328697"/>
                    <a:pt x="1972015" y="431324"/>
                    <a:pt x="1790937" y="439292"/>
                  </a:cubicBezTo>
                  <a:cubicBezTo>
                    <a:pt x="1609859" y="447260"/>
                    <a:pt x="1303971" y="314066"/>
                    <a:pt x="1073784" y="314066"/>
                  </a:cubicBezTo>
                  <a:cubicBezTo>
                    <a:pt x="843597" y="314066"/>
                    <a:pt x="564396" y="430592"/>
                    <a:pt x="409813" y="439292"/>
                  </a:cubicBezTo>
                  <a:cubicBezTo>
                    <a:pt x="255230" y="447992"/>
                    <a:pt x="198712" y="420507"/>
                    <a:pt x="130412" y="391667"/>
                  </a:cubicBezTo>
                  <a:cubicBezTo>
                    <a:pt x="62112" y="362828"/>
                    <a:pt x="-1044" y="318113"/>
                    <a:pt x="14" y="266255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965306" y="2865763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1977884" y="294368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/>
            <p:cNvSpPr/>
            <p:nvPr/>
          </p:nvSpPr>
          <p:spPr>
            <a:xfrm>
              <a:off x="1527828" y="296448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827584" y="293072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Овал 109"/>
            <p:cNvSpPr/>
            <p:nvPr/>
          </p:nvSpPr>
          <p:spPr>
            <a:xfrm>
              <a:off x="1850411" y="296448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1680972" y="297192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1216099" y="2930725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2420144" y="286576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210561" y="290300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1332147" y="2995688"/>
              <a:ext cx="241913" cy="223069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884184" y="300379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1082434" y="300379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2630756" y="29632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/>
            <p:cNvSpPr/>
            <p:nvPr/>
          </p:nvSpPr>
          <p:spPr>
            <a:xfrm>
              <a:off x="2420918" y="300553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551666" y="291463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Овал 121"/>
            <p:cNvSpPr/>
            <p:nvPr/>
          </p:nvSpPr>
          <p:spPr>
            <a:xfrm>
              <a:off x="2210561" y="297402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781658" y="2773264"/>
            <a:ext cx="667916" cy="667916"/>
            <a:chOff x="157685" y="3680015"/>
            <a:chExt cx="667916" cy="667916"/>
          </a:xfrm>
        </p:grpSpPr>
        <p:sp>
          <p:nvSpPr>
            <p:cNvPr id="11" name="Овал 10"/>
            <p:cNvSpPr/>
            <p:nvPr/>
          </p:nvSpPr>
          <p:spPr>
            <a:xfrm>
              <a:off x="157685" y="3680015"/>
              <a:ext cx="667916" cy="66791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51520" y="371887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178015" y="3852359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/>
            <p:cNvSpPr/>
            <p:nvPr/>
          </p:nvSpPr>
          <p:spPr>
            <a:xfrm>
              <a:off x="222734" y="399637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396536" y="371180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510766" y="378969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317029" y="378427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Овал 123"/>
            <p:cNvSpPr/>
            <p:nvPr/>
          </p:nvSpPr>
          <p:spPr>
            <a:xfrm>
              <a:off x="323528" y="4049032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67544" y="402231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Овал 127"/>
            <p:cNvSpPr/>
            <p:nvPr/>
          </p:nvSpPr>
          <p:spPr>
            <a:xfrm>
              <a:off x="534350" y="390501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375699" y="389837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2305041" y="2774029"/>
            <a:ext cx="641288" cy="641288"/>
            <a:chOff x="3371179" y="3728388"/>
            <a:chExt cx="641288" cy="641288"/>
          </a:xfrm>
        </p:grpSpPr>
        <p:sp>
          <p:nvSpPr>
            <p:cNvPr id="12" name="Овал 11"/>
            <p:cNvSpPr/>
            <p:nvPr/>
          </p:nvSpPr>
          <p:spPr>
            <a:xfrm>
              <a:off x="3371179" y="3728388"/>
              <a:ext cx="641288" cy="64128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3520550" y="407977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/>
            <p:cNvSpPr/>
            <p:nvPr/>
          </p:nvSpPr>
          <p:spPr>
            <a:xfrm>
              <a:off x="3721894" y="390610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>
              <a:off x="3403791" y="40069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3664566" y="4042392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>
              <a:off x="3670874" y="379173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Овал 132"/>
            <p:cNvSpPr/>
            <p:nvPr/>
          </p:nvSpPr>
          <p:spPr>
            <a:xfrm>
              <a:off x="3523576" y="373378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Овал 133"/>
            <p:cNvSpPr/>
            <p:nvPr/>
          </p:nvSpPr>
          <p:spPr>
            <a:xfrm>
              <a:off x="3419872" y="378969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3379560" y="389837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Овал 134"/>
            <p:cNvSpPr/>
            <p:nvPr/>
          </p:nvSpPr>
          <p:spPr>
            <a:xfrm>
              <a:off x="3557588" y="387780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1" name="Группа 140"/>
          <p:cNvGrpSpPr/>
          <p:nvPr/>
        </p:nvGrpSpPr>
        <p:grpSpPr>
          <a:xfrm>
            <a:off x="6911920" y="3604096"/>
            <a:ext cx="936427" cy="936427"/>
            <a:chOff x="4103786" y="843558"/>
            <a:chExt cx="936427" cy="936427"/>
          </a:xfrm>
        </p:grpSpPr>
        <p:sp>
          <p:nvSpPr>
            <p:cNvPr id="142" name="Овал 141"/>
            <p:cNvSpPr/>
            <p:nvPr/>
          </p:nvSpPr>
          <p:spPr>
            <a:xfrm>
              <a:off x="4103786" y="843558"/>
              <a:ext cx="936427" cy="9364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4151396" y="10196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4256923" y="91556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4116546" y="116367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Овал 145"/>
            <p:cNvSpPr/>
            <p:nvPr/>
          </p:nvSpPr>
          <p:spPr>
            <a:xfrm>
              <a:off x="4276658" y="14517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4139951" y="1311771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4426091" y="859872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>
              <a:off x="4432769" y="1491953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>
              <a:off x="4576785" y="14517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Овал 150"/>
            <p:cNvSpPr/>
            <p:nvPr/>
          </p:nvSpPr>
          <p:spPr>
            <a:xfrm>
              <a:off x="4716016" y="132495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Овал 151"/>
            <p:cNvSpPr/>
            <p:nvPr/>
          </p:nvSpPr>
          <p:spPr>
            <a:xfrm>
              <a:off x="4744555" y="113159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4697355" y="101965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Овал 153"/>
            <p:cNvSpPr/>
            <p:nvPr/>
          </p:nvSpPr>
          <p:spPr>
            <a:xfrm>
              <a:off x="4604269" y="914915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4714123" y="137276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Овал 155"/>
            <p:cNvSpPr/>
            <p:nvPr/>
          </p:nvSpPr>
          <p:spPr>
            <a:xfrm>
              <a:off x="4344895" y="120294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Овал 156"/>
            <p:cNvSpPr/>
            <p:nvPr/>
          </p:nvSpPr>
          <p:spPr>
            <a:xfrm>
              <a:off x="4420674" y="102457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Овал 157"/>
            <p:cNvSpPr/>
            <p:nvPr/>
          </p:nvSpPr>
          <p:spPr>
            <a:xfrm>
              <a:off x="4574697" y="116367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>
              <a:off x="4426091" y="132385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6317711" y="1784285"/>
            <a:ext cx="2160240" cy="648072"/>
            <a:chOff x="794388" y="1853137"/>
            <a:chExt cx="2160240" cy="648072"/>
          </a:xfrm>
        </p:grpSpPr>
        <p:sp>
          <p:nvSpPr>
            <p:cNvPr id="162" name="Овал 161"/>
            <p:cNvSpPr/>
            <p:nvPr/>
          </p:nvSpPr>
          <p:spPr>
            <a:xfrm>
              <a:off x="794388" y="1853137"/>
              <a:ext cx="2160240" cy="64807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Овал 162"/>
            <p:cNvSpPr/>
            <p:nvPr/>
          </p:nvSpPr>
          <p:spPr>
            <a:xfrm>
              <a:off x="1663132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Овал 163"/>
            <p:cNvSpPr/>
            <p:nvPr/>
          </p:nvSpPr>
          <p:spPr>
            <a:xfrm>
              <a:off x="815628" y="203380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1815860" y="185313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Овал 165"/>
            <p:cNvSpPr/>
            <p:nvPr/>
          </p:nvSpPr>
          <p:spPr>
            <a:xfrm>
              <a:off x="1414139" y="188864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1017719" y="197560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>
              <a:off x="1504131" y="221171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Овал 168"/>
            <p:cNvSpPr/>
            <p:nvPr/>
          </p:nvSpPr>
          <p:spPr>
            <a:xfrm>
              <a:off x="1612705" y="1853906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Овал 169"/>
            <p:cNvSpPr/>
            <p:nvPr/>
          </p:nvSpPr>
          <p:spPr>
            <a:xfrm>
              <a:off x="1442635" y="203393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2191237" y="188991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1996033" y="18539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1275953" y="217704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1226450" y="192367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2638710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1863712" y="221317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1019816" y="213790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Овал 177"/>
            <p:cNvSpPr/>
            <p:nvPr/>
          </p:nvSpPr>
          <p:spPr>
            <a:xfrm>
              <a:off x="2037717" y="221171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Овал 178"/>
            <p:cNvSpPr/>
            <p:nvPr/>
          </p:nvSpPr>
          <p:spPr>
            <a:xfrm>
              <a:off x="1670645" y="2213177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Овал 179"/>
            <p:cNvSpPr/>
            <p:nvPr/>
          </p:nvSpPr>
          <p:spPr>
            <a:xfrm>
              <a:off x="2411760" y="192367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2437425" y="2119619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Овал 181"/>
            <p:cNvSpPr/>
            <p:nvPr/>
          </p:nvSpPr>
          <p:spPr>
            <a:xfrm>
              <a:off x="2358339" y="199388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2214323" y="2185340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Овал 183"/>
            <p:cNvSpPr/>
            <p:nvPr/>
          </p:nvSpPr>
          <p:spPr>
            <a:xfrm>
              <a:off x="1852752" y="204132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2111234" y="2031114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365404" y="2998047"/>
            <a:ext cx="413190" cy="311496"/>
            <a:chOff x="4365404" y="2998047"/>
            <a:chExt cx="413190" cy="311496"/>
          </a:xfrm>
        </p:grpSpPr>
        <p:sp>
          <p:nvSpPr>
            <p:cNvPr id="17" name="Овал 16"/>
            <p:cNvSpPr/>
            <p:nvPr/>
          </p:nvSpPr>
          <p:spPr>
            <a:xfrm>
              <a:off x="4427983" y="3009779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4365404" y="2998047"/>
                  <a:ext cx="413190" cy="3114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140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1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14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5404" y="2998047"/>
                  <a:ext cx="413190" cy="311496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0" name="Группа 209"/>
          <p:cNvGrpSpPr/>
          <p:nvPr/>
        </p:nvGrpSpPr>
        <p:grpSpPr>
          <a:xfrm>
            <a:off x="6261950" y="2818193"/>
            <a:ext cx="2177648" cy="545564"/>
            <a:chOff x="6261950" y="2818193"/>
            <a:chExt cx="2177648" cy="545564"/>
          </a:xfrm>
        </p:grpSpPr>
        <p:sp>
          <p:nvSpPr>
            <p:cNvPr id="187" name="Овал 9"/>
            <p:cNvSpPr/>
            <p:nvPr/>
          </p:nvSpPr>
          <p:spPr>
            <a:xfrm>
              <a:off x="6261950" y="2818193"/>
              <a:ext cx="2177648" cy="545564"/>
            </a:xfrm>
            <a:custGeom>
              <a:avLst/>
              <a:gdLst>
                <a:gd name="connsiteX0" fmla="*/ 0 w 2160240"/>
                <a:gd name="connsiteY0" fmla="*/ 324036 h 648072"/>
                <a:gd name="connsiteX1" fmla="*/ 1080120 w 2160240"/>
                <a:gd name="connsiteY1" fmla="*/ 0 h 648072"/>
                <a:gd name="connsiteX2" fmla="*/ 2160240 w 2160240"/>
                <a:gd name="connsiteY2" fmla="*/ 324036 h 648072"/>
                <a:gd name="connsiteX3" fmla="*/ 1080120 w 2160240"/>
                <a:gd name="connsiteY3" fmla="*/ 648072 h 648072"/>
                <a:gd name="connsiteX4" fmla="*/ 0 w 2160240"/>
                <a:gd name="connsiteY4" fmla="*/ 324036 h 648072"/>
                <a:gd name="connsiteX0" fmla="*/ 1 w 2160241"/>
                <a:gd name="connsiteY0" fmla="*/ 97707 h 421743"/>
                <a:gd name="connsiteX1" fmla="*/ 1073771 w 2160241"/>
                <a:gd name="connsiteY1" fmla="*/ 40371 h 421743"/>
                <a:gd name="connsiteX2" fmla="*/ 2160241 w 2160241"/>
                <a:gd name="connsiteY2" fmla="*/ 97707 h 421743"/>
                <a:gd name="connsiteX3" fmla="*/ 1080121 w 2160241"/>
                <a:gd name="connsiteY3" fmla="*/ 421743 h 421743"/>
                <a:gd name="connsiteX4" fmla="*/ 1 w 2160241"/>
                <a:gd name="connsiteY4" fmla="*/ 97707 h 421743"/>
                <a:gd name="connsiteX0" fmla="*/ 0 w 2160240"/>
                <a:gd name="connsiteY0" fmla="*/ 97707 h 191859"/>
                <a:gd name="connsiteX1" fmla="*/ 1073770 w 2160240"/>
                <a:gd name="connsiteY1" fmla="*/ 40371 h 191859"/>
                <a:gd name="connsiteX2" fmla="*/ 2160240 w 2160240"/>
                <a:gd name="connsiteY2" fmla="*/ 97707 h 191859"/>
                <a:gd name="connsiteX3" fmla="*/ 1073770 w 2160240"/>
                <a:gd name="connsiteY3" fmla="*/ 145518 h 191859"/>
                <a:gd name="connsiteX4" fmla="*/ 0 w 2160240"/>
                <a:gd name="connsiteY4" fmla="*/ 97707 h 191859"/>
                <a:gd name="connsiteX0" fmla="*/ 22251 w 2182491"/>
                <a:gd name="connsiteY0" fmla="*/ 262324 h 356476"/>
                <a:gd name="connsiteX1" fmla="*/ 425699 w 2182491"/>
                <a:gd name="connsiteY1" fmla="*/ 386 h 356476"/>
                <a:gd name="connsiteX2" fmla="*/ 1096021 w 2182491"/>
                <a:gd name="connsiteY2" fmla="*/ 204988 h 356476"/>
                <a:gd name="connsiteX3" fmla="*/ 2182491 w 2182491"/>
                <a:gd name="connsiteY3" fmla="*/ 262324 h 356476"/>
                <a:gd name="connsiteX4" fmla="*/ 1096021 w 2182491"/>
                <a:gd name="connsiteY4" fmla="*/ 310135 h 356476"/>
                <a:gd name="connsiteX5" fmla="*/ 22251 w 2182491"/>
                <a:gd name="connsiteY5" fmla="*/ 262324 h 356476"/>
                <a:gd name="connsiteX0" fmla="*/ 4 w 2160244"/>
                <a:gd name="connsiteY0" fmla="*/ 262324 h 435793"/>
                <a:gd name="connsiteX1" fmla="*/ 403452 w 2160244"/>
                <a:gd name="connsiteY1" fmla="*/ 386 h 435793"/>
                <a:gd name="connsiteX2" fmla="*/ 1073774 w 2160244"/>
                <a:gd name="connsiteY2" fmla="*/ 204988 h 435793"/>
                <a:gd name="connsiteX3" fmla="*/ 2160244 w 2160244"/>
                <a:gd name="connsiteY3" fmla="*/ 262324 h 435793"/>
                <a:gd name="connsiteX4" fmla="*/ 1073774 w 2160244"/>
                <a:gd name="connsiteY4" fmla="*/ 310135 h 435793"/>
                <a:gd name="connsiteX5" fmla="*/ 409803 w 2160244"/>
                <a:gd name="connsiteY5" fmla="*/ 435361 h 435793"/>
                <a:gd name="connsiteX6" fmla="*/ 4 w 2160244"/>
                <a:gd name="connsiteY6" fmla="*/ 262324 h 435793"/>
                <a:gd name="connsiteX0" fmla="*/ 10370 w 2170610"/>
                <a:gd name="connsiteY0" fmla="*/ 266255 h 439724"/>
                <a:gd name="connsiteX1" fmla="*/ 147118 w 2170610"/>
                <a:gd name="connsiteY1" fmla="*/ 80517 h 439724"/>
                <a:gd name="connsiteX2" fmla="*/ 413818 w 2170610"/>
                <a:gd name="connsiteY2" fmla="*/ 4317 h 439724"/>
                <a:gd name="connsiteX3" fmla="*/ 1084140 w 2170610"/>
                <a:gd name="connsiteY3" fmla="*/ 208919 h 439724"/>
                <a:gd name="connsiteX4" fmla="*/ 2170610 w 2170610"/>
                <a:gd name="connsiteY4" fmla="*/ 266255 h 439724"/>
                <a:gd name="connsiteX5" fmla="*/ 1084140 w 2170610"/>
                <a:gd name="connsiteY5" fmla="*/ 314066 h 439724"/>
                <a:gd name="connsiteX6" fmla="*/ 420169 w 2170610"/>
                <a:gd name="connsiteY6" fmla="*/ 439292 h 439724"/>
                <a:gd name="connsiteX7" fmla="*/ 10370 w 2170610"/>
                <a:gd name="connsiteY7" fmla="*/ 266255 h 439724"/>
                <a:gd name="connsiteX0" fmla="*/ 14 w 2160254"/>
                <a:gd name="connsiteY0" fmla="*/ 266255 h 440927"/>
                <a:gd name="connsiteX1" fmla="*/ 136762 w 2160254"/>
                <a:gd name="connsiteY1" fmla="*/ 80517 h 440927"/>
                <a:gd name="connsiteX2" fmla="*/ 403462 w 2160254"/>
                <a:gd name="connsiteY2" fmla="*/ 4317 h 440927"/>
                <a:gd name="connsiteX3" fmla="*/ 1073784 w 2160254"/>
                <a:gd name="connsiteY3" fmla="*/ 208919 h 440927"/>
                <a:gd name="connsiteX4" fmla="*/ 2160254 w 2160254"/>
                <a:gd name="connsiteY4" fmla="*/ 266255 h 440927"/>
                <a:gd name="connsiteX5" fmla="*/ 1073784 w 2160254"/>
                <a:gd name="connsiteY5" fmla="*/ 314066 h 440927"/>
                <a:gd name="connsiteX6" fmla="*/ 409813 w 2160254"/>
                <a:gd name="connsiteY6" fmla="*/ 439292 h 440927"/>
                <a:gd name="connsiteX7" fmla="*/ 130412 w 2160254"/>
                <a:gd name="connsiteY7" fmla="*/ 391667 h 440927"/>
                <a:gd name="connsiteX8" fmla="*/ 14 w 2160254"/>
                <a:gd name="connsiteY8" fmla="*/ 266255 h 440927"/>
                <a:gd name="connsiteX0" fmla="*/ 14 w 2179952"/>
                <a:gd name="connsiteY0" fmla="*/ 266255 h 440927"/>
                <a:gd name="connsiteX1" fmla="*/ 136762 w 2179952"/>
                <a:gd name="connsiteY1" fmla="*/ 80517 h 440927"/>
                <a:gd name="connsiteX2" fmla="*/ 403462 w 2179952"/>
                <a:gd name="connsiteY2" fmla="*/ 4317 h 440927"/>
                <a:gd name="connsiteX3" fmla="*/ 1073784 w 2179952"/>
                <a:gd name="connsiteY3" fmla="*/ 208919 h 440927"/>
                <a:gd name="connsiteX4" fmla="*/ 1717912 w 2179952"/>
                <a:gd name="connsiteY4" fmla="*/ 4317 h 440927"/>
                <a:gd name="connsiteX5" fmla="*/ 2160254 w 2179952"/>
                <a:gd name="connsiteY5" fmla="*/ 266255 h 440927"/>
                <a:gd name="connsiteX6" fmla="*/ 1073784 w 2179952"/>
                <a:gd name="connsiteY6" fmla="*/ 314066 h 440927"/>
                <a:gd name="connsiteX7" fmla="*/ 409813 w 2179952"/>
                <a:gd name="connsiteY7" fmla="*/ 439292 h 440927"/>
                <a:gd name="connsiteX8" fmla="*/ 130412 w 2179952"/>
                <a:gd name="connsiteY8" fmla="*/ 391667 h 440927"/>
                <a:gd name="connsiteX9" fmla="*/ 14 w 2179952"/>
                <a:gd name="connsiteY9" fmla="*/ 266255 h 440927"/>
                <a:gd name="connsiteX0" fmla="*/ 14 w 2160698"/>
                <a:gd name="connsiteY0" fmla="*/ 266255 h 440927"/>
                <a:gd name="connsiteX1" fmla="*/ 136762 w 2160698"/>
                <a:gd name="connsiteY1" fmla="*/ 80517 h 440927"/>
                <a:gd name="connsiteX2" fmla="*/ 403462 w 2160698"/>
                <a:gd name="connsiteY2" fmla="*/ 4317 h 440927"/>
                <a:gd name="connsiteX3" fmla="*/ 1073784 w 2160698"/>
                <a:gd name="connsiteY3" fmla="*/ 208919 h 440927"/>
                <a:gd name="connsiteX4" fmla="*/ 1717912 w 2160698"/>
                <a:gd name="connsiteY4" fmla="*/ 4317 h 440927"/>
                <a:gd name="connsiteX5" fmla="*/ 2160254 w 2160698"/>
                <a:gd name="connsiteY5" fmla="*/ 266255 h 440927"/>
                <a:gd name="connsiteX6" fmla="*/ 1790937 w 2160698"/>
                <a:gd name="connsiteY6" fmla="*/ 439292 h 440927"/>
                <a:gd name="connsiteX7" fmla="*/ 1073784 w 2160698"/>
                <a:gd name="connsiteY7" fmla="*/ 314066 h 440927"/>
                <a:gd name="connsiteX8" fmla="*/ 409813 w 2160698"/>
                <a:gd name="connsiteY8" fmla="*/ 439292 h 440927"/>
                <a:gd name="connsiteX9" fmla="*/ 130412 w 2160698"/>
                <a:gd name="connsiteY9" fmla="*/ 391667 h 440927"/>
                <a:gd name="connsiteX10" fmla="*/ 14 w 2160698"/>
                <a:gd name="connsiteY10" fmla="*/ 266255 h 440927"/>
                <a:gd name="connsiteX0" fmla="*/ 14 w 2171259"/>
                <a:gd name="connsiteY0" fmla="*/ 266255 h 440927"/>
                <a:gd name="connsiteX1" fmla="*/ 136762 w 2171259"/>
                <a:gd name="connsiteY1" fmla="*/ 80517 h 440927"/>
                <a:gd name="connsiteX2" fmla="*/ 403462 w 2171259"/>
                <a:gd name="connsiteY2" fmla="*/ 4317 h 440927"/>
                <a:gd name="connsiteX3" fmla="*/ 1073784 w 2171259"/>
                <a:gd name="connsiteY3" fmla="*/ 208919 h 440927"/>
                <a:gd name="connsiteX4" fmla="*/ 1717912 w 2171259"/>
                <a:gd name="connsiteY4" fmla="*/ 4317 h 440927"/>
                <a:gd name="connsiteX5" fmla="*/ 2044937 w 2171259"/>
                <a:gd name="connsiteY5" fmla="*/ 109092 h 440927"/>
                <a:gd name="connsiteX6" fmla="*/ 2160254 w 2171259"/>
                <a:gd name="connsiteY6" fmla="*/ 266255 h 440927"/>
                <a:gd name="connsiteX7" fmla="*/ 1790937 w 2171259"/>
                <a:gd name="connsiteY7" fmla="*/ 439292 h 440927"/>
                <a:gd name="connsiteX8" fmla="*/ 1073784 w 2171259"/>
                <a:gd name="connsiteY8" fmla="*/ 314066 h 440927"/>
                <a:gd name="connsiteX9" fmla="*/ 409813 w 2171259"/>
                <a:gd name="connsiteY9" fmla="*/ 439292 h 440927"/>
                <a:gd name="connsiteX10" fmla="*/ 130412 w 2171259"/>
                <a:gd name="connsiteY10" fmla="*/ 391667 h 440927"/>
                <a:gd name="connsiteX11" fmla="*/ 14 w 2171259"/>
                <a:gd name="connsiteY11" fmla="*/ 266255 h 440927"/>
                <a:gd name="connsiteX0" fmla="*/ 14 w 2151422"/>
                <a:gd name="connsiteY0" fmla="*/ 266255 h 440927"/>
                <a:gd name="connsiteX1" fmla="*/ 136762 w 2151422"/>
                <a:gd name="connsiteY1" fmla="*/ 80517 h 440927"/>
                <a:gd name="connsiteX2" fmla="*/ 403462 w 2151422"/>
                <a:gd name="connsiteY2" fmla="*/ 4317 h 440927"/>
                <a:gd name="connsiteX3" fmla="*/ 1073784 w 2151422"/>
                <a:gd name="connsiteY3" fmla="*/ 208919 h 440927"/>
                <a:gd name="connsiteX4" fmla="*/ 1717912 w 2151422"/>
                <a:gd name="connsiteY4" fmla="*/ 4317 h 440927"/>
                <a:gd name="connsiteX5" fmla="*/ 2044937 w 2151422"/>
                <a:gd name="connsiteY5" fmla="*/ 109092 h 440927"/>
                <a:gd name="connsiteX6" fmla="*/ 2138029 w 2151422"/>
                <a:gd name="connsiteY6" fmla="*/ 278955 h 440927"/>
                <a:gd name="connsiteX7" fmla="*/ 1790937 w 2151422"/>
                <a:gd name="connsiteY7" fmla="*/ 439292 h 440927"/>
                <a:gd name="connsiteX8" fmla="*/ 1073784 w 2151422"/>
                <a:gd name="connsiteY8" fmla="*/ 314066 h 440927"/>
                <a:gd name="connsiteX9" fmla="*/ 409813 w 2151422"/>
                <a:gd name="connsiteY9" fmla="*/ 439292 h 440927"/>
                <a:gd name="connsiteX10" fmla="*/ 130412 w 2151422"/>
                <a:gd name="connsiteY10" fmla="*/ 391667 h 440927"/>
                <a:gd name="connsiteX11" fmla="*/ 14 w 2151422"/>
                <a:gd name="connsiteY11" fmla="*/ 266255 h 440927"/>
                <a:gd name="connsiteX0" fmla="*/ 14 w 2151422"/>
                <a:gd name="connsiteY0" fmla="*/ 268843 h 443515"/>
                <a:gd name="connsiteX1" fmla="*/ 136762 w 2151422"/>
                <a:gd name="connsiteY1" fmla="*/ 83105 h 443515"/>
                <a:gd name="connsiteX2" fmla="*/ 403462 w 2151422"/>
                <a:gd name="connsiteY2" fmla="*/ 6905 h 443515"/>
                <a:gd name="connsiteX3" fmla="*/ 700502 w 2151422"/>
                <a:gd name="connsiteY3" fmla="*/ 17492 h 443515"/>
                <a:gd name="connsiteX4" fmla="*/ 1073784 w 2151422"/>
                <a:gd name="connsiteY4" fmla="*/ 211507 h 443515"/>
                <a:gd name="connsiteX5" fmla="*/ 1717912 w 2151422"/>
                <a:gd name="connsiteY5" fmla="*/ 6905 h 443515"/>
                <a:gd name="connsiteX6" fmla="*/ 2044937 w 2151422"/>
                <a:gd name="connsiteY6" fmla="*/ 111680 h 443515"/>
                <a:gd name="connsiteX7" fmla="*/ 2138029 w 2151422"/>
                <a:gd name="connsiteY7" fmla="*/ 281543 h 443515"/>
                <a:gd name="connsiteX8" fmla="*/ 1790937 w 2151422"/>
                <a:gd name="connsiteY8" fmla="*/ 441880 h 443515"/>
                <a:gd name="connsiteX9" fmla="*/ 1073784 w 2151422"/>
                <a:gd name="connsiteY9" fmla="*/ 316654 h 443515"/>
                <a:gd name="connsiteX10" fmla="*/ 409813 w 2151422"/>
                <a:gd name="connsiteY10" fmla="*/ 441880 h 443515"/>
                <a:gd name="connsiteX11" fmla="*/ 130412 w 2151422"/>
                <a:gd name="connsiteY11" fmla="*/ 394255 h 443515"/>
                <a:gd name="connsiteX12" fmla="*/ 14 w 2151422"/>
                <a:gd name="connsiteY12" fmla="*/ 268843 h 443515"/>
                <a:gd name="connsiteX0" fmla="*/ 14 w 2151422"/>
                <a:gd name="connsiteY0" fmla="*/ 304903 h 479575"/>
                <a:gd name="connsiteX1" fmla="*/ 136762 w 2151422"/>
                <a:gd name="connsiteY1" fmla="*/ 119165 h 479575"/>
                <a:gd name="connsiteX2" fmla="*/ 365362 w 2151422"/>
                <a:gd name="connsiteY2" fmla="*/ 103 h 479575"/>
                <a:gd name="connsiteX3" fmla="*/ 700502 w 2151422"/>
                <a:gd name="connsiteY3" fmla="*/ 53552 h 479575"/>
                <a:gd name="connsiteX4" fmla="*/ 1073784 w 2151422"/>
                <a:gd name="connsiteY4" fmla="*/ 247567 h 479575"/>
                <a:gd name="connsiteX5" fmla="*/ 1717912 w 2151422"/>
                <a:gd name="connsiteY5" fmla="*/ 42965 h 479575"/>
                <a:gd name="connsiteX6" fmla="*/ 2044937 w 2151422"/>
                <a:gd name="connsiteY6" fmla="*/ 147740 h 479575"/>
                <a:gd name="connsiteX7" fmla="*/ 2138029 w 2151422"/>
                <a:gd name="connsiteY7" fmla="*/ 317603 h 479575"/>
                <a:gd name="connsiteX8" fmla="*/ 1790937 w 2151422"/>
                <a:gd name="connsiteY8" fmla="*/ 477940 h 479575"/>
                <a:gd name="connsiteX9" fmla="*/ 1073784 w 2151422"/>
                <a:gd name="connsiteY9" fmla="*/ 352714 h 479575"/>
                <a:gd name="connsiteX10" fmla="*/ 409813 w 2151422"/>
                <a:gd name="connsiteY10" fmla="*/ 477940 h 479575"/>
                <a:gd name="connsiteX11" fmla="*/ 130412 w 2151422"/>
                <a:gd name="connsiteY11" fmla="*/ 430315 h 479575"/>
                <a:gd name="connsiteX12" fmla="*/ 14 w 2151422"/>
                <a:gd name="connsiteY12" fmla="*/ 304903 h 479575"/>
                <a:gd name="connsiteX0" fmla="*/ 338 w 2151746"/>
                <a:gd name="connsiteY0" fmla="*/ 304946 h 479618"/>
                <a:gd name="connsiteX1" fmla="*/ 103749 w 2151746"/>
                <a:gd name="connsiteY1" fmla="*/ 95395 h 479618"/>
                <a:gd name="connsiteX2" fmla="*/ 365686 w 2151746"/>
                <a:gd name="connsiteY2" fmla="*/ 146 h 479618"/>
                <a:gd name="connsiteX3" fmla="*/ 700826 w 2151746"/>
                <a:gd name="connsiteY3" fmla="*/ 53595 h 479618"/>
                <a:gd name="connsiteX4" fmla="*/ 1074108 w 2151746"/>
                <a:gd name="connsiteY4" fmla="*/ 247610 h 479618"/>
                <a:gd name="connsiteX5" fmla="*/ 1718236 w 2151746"/>
                <a:gd name="connsiteY5" fmla="*/ 43008 h 479618"/>
                <a:gd name="connsiteX6" fmla="*/ 2045261 w 2151746"/>
                <a:gd name="connsiteY6" fmla="*/ 147783 h 479618"/>
                <a:gd name="connsiteX7" fmla="*/ 2138353 w 2151746"/>
                <a:gd name="connsiteY7" fmla="*/ 317646 h 479618"/>
                <a:gd name="connsiteX8" fmla="*/ 1791261 w 2151746"/>
                <a:gd name="connsiteY8" fmla="*/ 477983 h 479618"/>
                <a:gd name="connsiteX9" fmla="*/ 1074108 w 2151746"/>
                <a:gd name="connsiteY9" fmla="*/ 352757 h 479618"/>
                <a:gd name="connsiteX10" fmla="*/ 410137 w 2151746"/>
                <a:gd name="connsiteY10" fmla="*/ 477983 h 479618"/>
                <a:gd name="connsiteX11" fmla="*/ 130736 w 2151746"/>
                <a:gd name="connsiteY11" fmla="*/ 430358 h 479618"/>
                <a:gd name="connsiteX12" fmla="*/ 338 w 2151746"/>
                <a:gd name="connsiteY12" fmla="*/ 304946 h 479618"/>
                <a:gd name="connsiteX0" fmla="*/ 338 w 2151746"/>
                <a:gd name="connsiteY0" fmla="*/ 304946 h 487300"/>
                <a:gd name="connsiteX1" fmla="*/ 103749 w 2151746"/>
                <a:gd name="connsiteY1" fmla="*/ 95395 h 487300"/>
                <a:gd name="connsiteX2" fmla="*/ 365686 w 2151746"/>
                <a:gd name="connsiteY2" fmla="*/ 146 h 487300"/>
                <a:gd name="connsiteX3" fmla="*/ 700826 w 2151746"/>
                <a:gd name="connsiteY3" fmla="*/ 53595 h 487300"/>
                <a:gd name="connsiteX4" fmla="*/ 1074108 w 2151746"/>
                <a:gd name="connsiteY4" fmla="*/ 247610 h 487300"/>
                <a:gd name="connsiteX5" fmla="*/ 1718236 w 2151746"/>
                <a:gd name="connsiteY5" fmla="*/ 43008 h 487300"/>
                <a:gd name="connsiteX6" fmla="*/ 2045261 w 2151746"/>
                <a:gd name="connsiteY6" fmla="*/ 147783 h 487300"/>
                <a:gd name="connsiteX7" fmla="*/ 2138353 w 2151746"/>
                <a:gd name="connsiteY7" fmla="*/ 317646 h 487300"/>
                <a:gd name="connsiteX8" fmla="*/ 1791261 w 2151746"/>
                <a:gd name="connsiteY8" fmla="*/ 477983 h 487300"/>
                <a:gd name="connsiteX9" fmla="*/ 1074108 w 2151746"/>
                <a:gd name="connsiteY9" fmla="*/ 352757 h 487300"/>
                <a:gd name="connsiteX10" fmla="*/ 410137 w 2151746"/>
                <a:gd name="connsiteY10" fmla="*/ 477983 h 487300"/>
                <a:gd name="connsiteX11" fmla="*/ 130736 w 2151746"/>
                <a:gd name="connsiteY11" fmla="*/ 468458 h 487300"/>
                <a:gd name="connsiteX12" fmla="*/ 338 w 2151746"/>
                <a:gd name="connsiteY12" fmla="*/ 304946 h 487300"/>
                <a:gd name="connsiteX0" fmla="*/ 338 w 2151746"/>
                <a:gd name="connsiteY0" fmla="*/ 304946 h 545564"/>
                <a:gd name="connsiteX1" fmla="*/ 103749 w 2151746"/>
                <a:gd name="connsiteY1" fmla="*/ 95395 h 545564"/>
                <a:gd name="connsiteX2" fmla="*/ 365686 w 2151746"/>
                <a:gd name="connsiteY2" fmla="*/ 146 h 545564"/>
                <a:gd name="connsiteX3" fmla="*/ 700826 w 2151746"/>
                <a:gd name="connsiteY3" fmla="*/ 53595 h 545564"/>
                <a:gd name="connsiteX4" fmla="*/ 1074108 w 2151746"/>
                <a:gd name="connsiteY4" fmla="*/ 247610 h 545564"/>
                <a:gd name="connsiteX5" fmla="*/ 1718236 w 2151746"/>
                <a:gd name="connsiteY5" fmla="*/ 43008 h 545564"/>
                <a:gd name="connsiteX6" fmla="*/ 2045261 w 2151746"/>
                <a:gd name="connsiteY6" fmla="*/ 147783 h 545564"/>
                <a:gd name="connsiteX7" fmla="*/ 2138353 w 2151746"/>
                <a:gd name="connsiteY7" fmla="*/ 317646 h 545564"/>
                <a:gd name="connsiteX8" fmla="*/ 1791261 w 2151746"/>
                <a:gd name="connsiteY8" fmla="*/ 477983 h 545564"/>
                <a:gd name="connsiteX9" fmla="*/ 1074108 w 2151746"/>
                <a:gd name="connsiteY9" fmla="*/ 352757 h 545564"/>
                <a:gd name="connsiteX10" fmla="*/ 419662 w 2151746"/>
                <a:gd name="connsiteY10" fmla="*/ 544658 h 545564"/>
                <a:gd name="connsiteX11" fmla="*/ 130736 w 2151746"/>
                <a:gd name="connsiteY11" fmla="*/ 468458 h 545564"/>
                <a:gd name="connsiteX12" fmla="*/ 338 w 2151746"/>
                <a:gd name="connsiteY12" fmla="*/ 304946 h 545564"/>
                <a:gd name="connsiteX0" fmla="*/ 338 w 2151746"/>
                <a:gd name="connsiteY0" fmla="*/ 304946 h 545564"/>
                <a:gd name="connsiteX1" fmla="*/ 103749 w 2151746"/>
                <a:gd name="connsiteY1" fmla="*/ 95395 h 545564"/>
                <a:gd name="connsiteX2" fmla="*/ 365686 w 2151746"/>
                <a:gd name="connsiteY2" fmla="*/ 146 h 545564"/>
                <a:gd name="connsiteX3" fmla="*/ 700826 w 2151746"/>
                <a:gd name="connsiteY3" fmla="*/ 53595 h 545564"/>
                <a:gd name="connsiteX4" fmla="*/ 1074108 w 2151746"/>
                <a:gd name="connsiteY4" fmla="*/ 247610 h 545564"/>
                <a:gd name="connsiteX5" fmla="*/ 1718236 w 2151746"/>
                <a:gd name="connsiteY5" fmla="*/ 43008 h 545564"/>
                <a:gd name="connsiteX6" fmla="*/ 2045261 w 2151746"/>
                <a:gd name="connsiteY6" fmla="*/ 147783 h 545564"/>
                <a:gd name="connsiteX7" fmla="*/ 2138353 w 2151746"/>
                <a:gd name="connsiteY7" fmla="*/ 317646 h 545564"/>
                <a:gd name="connsiteX8" fmla="*/ 1791261 w 2151746"/>
                <a:gd name="connsiteY8" fmla="*/ 477983 h 545564"/>
                <a:gd name="connsiteX9" fmla="*/ 1074108 w 2151746"/>
                <a:gd name="connsiteY9" fmla="*/ 424194 h 545564"/>
                <a:gd name="connsiteX10" fmla="*/ 419662 w 2151746"/>
                <a:gd name="connsiteY10" fmla="*/ 544658 h 545564"/>
                <a:gd name="connsiteX11" fmla="*/ 130736 w 2151746"/>
                <a:gd name="connsiteY11" fmla="*/ 468458 h 545564"/>
                <a:gd name="connsiteX12" fmla="*/ 338 w 2151746"/>
                <a:gd name="connsiteY12" fmla="*/ 304946 h 545564"/>
                <a:gd name="connsiteX0" fmla="*/ 338 w 2151746"/>
                <a:gd name="connsiteY0" fmla="*/ 304946 h 545564"/>
                <a:gd name="connsiteX1" fmla="*/ 103749 w 2151746"/>
                <a:gd name="connsiteY1" fmla="*/ 95395 h 545564"/>
                <a:gd name="connsiteX2" fmla="*/ 365686 w 2151746"/>
                <a:gd name="connsiteY2" fmla="*/ 146 h 545564"/>
                <a:gd name="connsiteX3" fmla="*/ 700826 w 2151746"/>
                <a:gd name="connsiteY3" fmla="*/ 53595 h 545564"/>
                <a:gd name="connsiteX4" fmla="*/ 1069345 w 2151746"/>
                <a:gd name="connsiteY4" fmla="*/ 185697 h 545564"/>
                <a:gd name="connsiteX5" fmla="*/ 1718236 w 2151746"/>
                <a:gd name="connsiteY5" fmla="*/ 43008 h 545564"/>
                <a:gd name="connsiteX6" fmla="*/ 2045261 w 2151746"/>
                <a:gd name="connsiteY6" fmla="*/ 147783 h 545564"/>
                <a:gd name="connsiteX7" fmla="*/ 2138353 w 2151746"/>
                <a:gd name="connsiteY7" fmla="*/ 317646 h 545564"/>
                <a:gd name="connsiteX8" fmla="*/ 1791261 w 2151746"/>
                <a:gd name="connsiteY8" fmla="*/ 477983 h 545564"/>
                <a:gd name="connsiteX9" fmla="*/ 1074108 w 2151746"/>
                <a:gd name="connsiteY9" fmla="*/ 424194 h 545564"/>
                <a:gd name="connsiteX10" fmla="*/ 419662 w 2151746"/>
                <a:gd name="connsiteY10" fmla="*/ 544658 h 545564"/>
                <a:gd name="connsiteX11" fmla="*/ 130736 w 2151746"/>
                <a:gd name="connsiteY11" fmla="*/ 468458 h 545564"/>
                <a:gd name="connsiteX12" fmla="*/ 338 w 2151746"/>
                <a:gd name="connsiteY12" fmla="*/ 304946 h 545564"/>
                <a:gd name="connsiteX0" fmla="*/ 338 w 2151746"/>
                <a:gd name="connsiteY0" fmla="*/ 304946 h 545564"/>
                <a:gd name="connsiteX1" fmla="*/ 103749 w 2151746"/>
                <a:gd name="connsiteY1" fmla="*/ 95395 h 545564"/>
                <a:gd name="connsiteX2" fmla="*/ 365686 w 2151746"/>
                <a:gd name="connsiteY2" fmla="*/ 146 h 545564"/>
                <a:gd name="connsiteX3" fmla="*/ 700826 w 2151746"/>
                <a:gd name="connsiteY3" fmla="*/ 53595 h 545564"/>
                <a:gd name="connsiteX4" fmla="*/ 1069345 w 2151746"/>
                <a:gd name="connsiteY4" fmla="*/ 185697 h 545564"/>
                <a:gd name="connsiteX5" fmla="*/ 1708711 w 2151746"/>
                <a:gd name="connsiteY5" fmla="*/ 9671 h 545564"/>
                <a:gd name="connsiteX6" fmla="*/ 2045261 w 2151746"/>
                <a:gd name="connsiteY6" fmla="*/ 147783 h 545564"/>
                <a:gd name="connsiteX7" fmla="*/ 2138353 w 2151746"/>
                <a:gd name="connsiteY7" fmla="*/ 317646 h 545564"/>
                <a:gd name="connsiteX8" fmla="*/ 1791261 w 2151746"/>
                <a:gd name="connsiteY8" fmla="*/ 477983 h 545564"/>
                <a:gd name="connsiteX9" fmla="*/ 1074108 w 2151746"/>
                <a:gd name="connsiteY9" fmla="*/ 424194 h 545564"/>
                <a:gd name="connsiteX10" fmla="*/ 419662 w 2151746"/>
                <a:gd name="connsiteY10" fmla="*/ 544658 h 545564"/>
                <a:gd name="connsiteX11" fmla="*/ 130736 w 2151746"/>
                <a:gd name="connsiteY11" fmla="*/ 468458 h 545564"/>
                <a:gd name="connsiteX12" fmla="*/ 338 w 2151746"/>
                <a:gd name="connsiteY12" fmla="*/ 304946 h 545564"/>
                <a:gd name="connsiteX0" fmla="*/ 338 w 2158823"/>
                <a:gd name="connsiteY0" fmla="*/ 304946 h 545564"/>
                <a:gd name="connsiteX1" fmla="*/ 103749 w 2158823"/>
                <a:gd name="connsiteY1" fmla="*/ 95395 h 545564"/>
                <a:gd name="connsiteX2" fmla="*/ 365686 w 2158823"/>
                <a:gd name="connsiteY2" fmla="*/ 146 h 545564"/>
                <a:gd name="connsiteX3" fmla="*/ 700826 w 2158823"/>
                <a:gd name="connsiteY3" fmla="*/ 53595 h 545564"/>
                <a:gd name="connsiteX4" fmla="*/ 1069345 w 2158823"/>
                <a:gd name="connsiteY4" fmla="*/ 185697 h 545564"/>
                <a:gd name="connsiteX5" fmla="*/ 1708711 w 2158823"/>
                <a:gd name="connsiteY5" fmla="*/ 9671 h 545564"/>
                <a:gd name="connsiteX6" fmla="*/ 2083361 w 2158823"/>
                <a:gd name="connsiteY6" fmla="*/ 100158 h 545564"/>
                <a:gd name="connsiteX7" fmla="*/ 2138353 w 2158823"/>
                <a:gd name="connsiteY7" fmla="*/ 317646 h 545564"/>
                <a:gd name="connsiteX8" fmla="*/ 1791261 w 2158823"/>
                <a:gd name="connsiteY8" fmla="*/ 477983 h 545564"/>
                <a:gd name="connsiteX9" fmla="*/ 1074108 w 2158823"/>
                <a:gd name="connsiteY9" fmla="*/ 424194 h 545564"/>
                <a:gd name="connsiteX10" fmla="*/ 419662 w 2158823"/>
                <a:gd name="connsiteY10" fmla="*/ 544658 h 545564"/>
                <a:gd name="connsiteX11" fmla="*/ 130736 w 2158823"/>
                <a:gd name="connsiteY11" fmla="*/ 468458 h 545564"/>
                <a:gd name="connsiteX12" fmla="*/ 338 w 2158823"/>
                <a:gd name="connsiteY12" fmla="*/ 304946 h 545564"/>
                <a:gd name="connsiteX0" fmla="*/ 338 w 2177648"/>
                <a:gd name="connsiteY0" fmla="*/ 304946 h 545564"/>
                <a:gd name="connsiteX1" fmla="*/ 103749 w 2177648"/>
                <a:gd name="connsiteY1" fmla="*/ 95395 h 545564"/>
                <a:gd name="connsiteX2" fmla="*/ 365686 w 2177648"/>
                <a:gd name="connsiteY2" fmla="*/ 146 h 545564"/>
                <a:gd name="connsiteX3" fmla="*/ 700826 w 2177648"/>
                <a:gd name="connsiteY3" fmla="*/ 53595 h 545564"/>
                <a:gd name="connsiteX4" fmla="*/ 1069345 w 2177648"/>
                <a:gd name="connsiteY4" fmla="*/ 185697 h 545564"/>
                <a:gd name="connsiteX5" fmla="*/ 1708711 w 2177648"/>
                <a:gd name="connsiteY5" fmla="*/ 9671 h 545564"/>
                <a:gd name="connsiteX6" fmla="*/ 2083361 w 2177648"/>
                <a:gd name="connsiteY6" fmla="*/ 100158 h 545564"/>
                <a:gd name="connsiteX7" fmla="*/ 2162166 w 2177648"/>
                <a:gd name="connsiteY7" fmla="*/ 355746 h 545564"/>
                <a:gd name="connsiteX8" fmla="*/ 1791261 w 2177648"/>
                <a:gd name="connsiteY8" fmla="*/ 477983 h 545564"/>
                <a:gd name="connsiteX9" fmla="*/ 1074108 w 2177648"/>
                <a:gd name="connsiteY9" fmla="*/ 424194 h 545564"/>
                <a:gd name="connsiteX10" fmla="*/ 419662 w 2177648"/>
                <a:gd name="connsiteY10" fmla="*/ 544658 h 545564"/>
                <a:gd name="connsiteX11" fmla="*/ 130736 w 2177648"/>
                <a:gd name="connsiteY11" fmla="*/ 468458 h 545564"/>
                <a:gd name="connsiteX12" fmla="*/ 338 w 2177648"/>
                <a:gd name="connsiteY12" fmla="*/ 304946 h 545564"/>
                <a:gd name="connsiteX0" fmla="*/ 338 w 2177648"/>
                <a:gd name="connsiteY0" fmla="*/ 304946 h 545564"/>
                <a:gd name="connsiteX1" fmla="*/ 103749 w 2177648"/>
                <a:gd name="connsiteY1" fmla="*/ 95395 h 545564"/>
                <a:gd name="connsiteX2" fmla="*/ 365686 w 2177648"/>
                <a:gd name="connsiteY2" fmla="*/ 146 h 545564"/>
                <a:gd name="connsiteX3" fmla="*/ 700826 w 2177648"/>
                <a:gd name="connsiteY3" fmla="*/ 53595 h 545564"/>
                <a:gd name="connsiteX4" fmla="*/ 1069345 w 2177648"/>
                <a:gd name="connsiteY4" fmla="*/ 185697 h 545564"/>
                <a:gd name="connsiteX5" fmla="*/ 1708711 w 2177648"/>
                <a:gd name="connsiteY5" fmla="*/ 9671 h 545564"/>
                <a:gd name="connsiteX6" fmla="*/ 2083361 w 2177648"/>
                <a:gd name="connsiteY6" fmla="*/ 100158 h 545564"/>
                <a:gd name="connsiteX7" fmla="*/ 2162166 w 2177648"/>
                <a:gd name="connsiteY7" fmla="*/ 355746 h 545564"/>
                <a:gd name="connsiteX8" fmla="*/ 1791261 w 2177648"/>
                <a:gd name="connsiteY8" fmla="*/ 520846 h 545564"/>
                <a:gd name="connsiteX9" fmla="*/ 1074108 w 2177648"/>
                <a:gd name="connsiteY9" fmla="*/ 424194 h 545564"/>
                <a:gd name="connsiteX10" fmla="*/ 419662 w 2177648"/>
                <a:gd name="connsiteY10" fmla="*/ 544658 h 545564"/>
                <a:gd name="connsiteX11" fmla="*/ 130736 w 2177648"/>
                <a:gd name="connsiteY11" fmla="*/ 468458 h 545564"/>
                <a:gd name="connsiteX12" fmla="*/ 338 w 2177648"/>
                <a:gd name="connsiteY12" fmla="*/ 304946 h 545564"/>
                <a:gd name="connsiteX0" fmla="*/ 338 w 2177648"/>
                <a:gd name="connsiteY0" fmla="*/ 304946 h 545564"/>
                <a:gd name="connsiteX1" fmla="*/ 103749 w 2177648"/>
                <a:gd name="connsiteY1" fmla="*/ 95395 h 545564"/>
                <a:gd name="connsiteX2" fmla="*/ 365686 w 2177648"/>
                <a:gd name="connsiteY2" fmla="*/ 146 h 545564"/>
                <a:gd name="connsiteX3" fmla="*/ 700826 w 2177648"/>
                <a:gd name="connsiteY3" fmla="*/ 53595 h 545564"/>
                <a:gd name="connsiteX4" fmla="*/ 1069345 w 2177648"/>
                <a:gd name="connsiteY4" fmla="*/ 185697 h 545564"/>
                <a:gd name="connsiteX5" fmla="*/ 1708711 w 2177648"/>
                <a:gd name="connsiteY5" fmla="*/ 9671 h 545564"/>
                <a:gd name="connsiteX6" fmla="*/ 2083361 w 2177648"/>
                <a:gd name="connsiteY6" fmla="*/ 100158 h 545564"/>
                <a:gd name="connsiteX7" fmla="*/ 2162166 w 2177648"/>
                <a:gd name="connsiteY7" fmla="*/ 355746 h 545564"/>
                <a:gd name="connsiteX8" fmla="*/ 1791261 w 2177648"/>
                <a:gd name="connsiteY8" fmla="*/ 520846 h 545564"/>
                <a:gd name="connsiteX9" fmla="*/ 1078870 w 2177648"/>
                <a:gd name="connsiteY9" fmla="*/ 467056 h 545564"/>
                <a:gd name="connsiteX10" fmla="*/ 419662 w 2177648"/>
                <a:gd name="connsiteY10" fmla="*/ 544658 h 545564"/>
                <a:gd name="connsiteX11" fmla="*/ 130736 w 2177648"/>
                <a:gd name="connsiteY11" fmla="*/ 468458 h 545564"/>
                <a:gd name="connsiteX12" fmla="*/ 338 w 2177648"/>
                <a:gd name="connsiteY12" fmla="*/ 304946 h 545564"/>
                <a:gd name="connsiteX0" fmla="*/ 338 w 2177648"/>
                <a:gd name="connsiteY0" fmla="*/ 304946 h 545564"/>
                <a:gd name="connsiteX1" fmla="*/ 103749 w 2177648"/>
                <a:gd name="connsiteY1" fmla="*/ 95395 h 545564"/>
                <a:gd name="connsiteX2" fmla="*/ 365686 w 2177648"/>
                <a:gd name="connsiteY2" fmla="*/ 146 h 545564"/>
                <a:gd name="connsiteX3" fmla="*/ 700826 w 2177648"/>
                <a:gd name="connsiteY3" fmla="*/ 53595 h 545564"/>
                <a:gd name="connsiteX4" fmla="*/ 1064583 w 2177648"/>
                <a:gd name="connsiteY4" fmla="*/ 166647 h 545564"/>
                <a:gd name="connsiteX5" fmla="*/ 1708711 w 2177648"/>
                <a:gd name="connsiteY5" fmla="*/ 9671 h 545564"/>
                <a:gd name="connsiteX6" fmla="*/ 2083361 w 2177648"/>
                <a:gd name="connsiteY6" fmla="*/ 100158 h 545564"/>
                <a:gd name="connsiteX7" fmla="*/ 2162166 w 2177648"/>
                <a:gd name="connsiteY7" fmla="*/ 355746 h 545564"/>
                <a:gd name="connsiteX8" fmla="*/ 1791261 w 2177648"/>
                <a:gd name="connsiteY8" fmla="*/ 520846 h 545564"/>
                <a:gd name="connsiteX9" fmla="*/ 1078870 w 2177648"/>
                <a:gd name="connsiteY9" fmla="*/ 467056 h 545564"/>
                <a:gd name="connsiteX10" fmla="*/ 419662 w 2177648"/>
                <a:gd name="connsiteY10" fmla="*/ 544658 h 545564"/>
                <a:gd name="connsiteX11" fmla="*/ 130736 w 2177648"/>
                <a:gd name="connsiteY11" fmla="*/ 468458 h 545564"/>
                <a:gd name="connsiteX12" fmla="*/ 338 w 2177648"/>
                <a:gd name="connsiteY12" fmla="*/ 304946 h 545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7648" h="545564">
                  <a:moveTo>
                    <a:pt x="338" y="304946"/>
                  </a:moveTo>
                  <a:cubicBezTo>
                    <a:pt x="-4160" y="242769"/>
                    <a:pt x="36508" y="139051"/>
                    <a:pt x="103749" y="95395"/>
                  </a:cubicBezTo>
                  <a:cubicBezTo>
                    <a:pt x="170990" y="51739"/>
                    <a:pt x="276492" y="-3206"/>
                    <a:pt x="365686" y="146"/>
                  </a:cubicBezTo>
                  <a:cubicBezTo>
                    <a:pt x="454880" y="3498"/>
                    <a:pt x="589106" y="19495"/>
                    <a:pt x="700826" y="53595"/>
                  </a:cubicBezTo>
                  <a:cubicBezTo>
                    <a:pt x="812546" y="87695"/>
                    <a:pt x="896602" y="173968"/>
                    <a:pt x="1064583" y="166647"/>
                  </a:cubicBezTo>
                  <a:cubicBezTo>
                    <a:pt x="1232564" y="159326"/>
                    <a:pt x="1547910" y="21017"/>
                    <a:pt x="1708711" y="9671"/>
                  </a:cubicBezTo>
                  <a:cubicBezTo>
                    <a:pt x="1869512" y="-1675"/>
                    <a:pt x="2009637" y="56502"/>
                    <a:pt x="2083361" y="100158"/>
                  </a:cubicBezTo>
                  <a:cubicBezTo>
                    <a:pt x="2157085" y="143814"/>
                    <a:pt x="2203441" y="306004"/>
                    <a:pt x="2162166" y="355746"/>
                  </a:cubicBezTo>
                  <a:cubicBezTo>
                    <a:pt x="2120891" y="405488"/>
                    <a:pt x="1972339" y="512878"/>
                    <a:pt x="1791261" y="520846"/>
                  </a:cubicBezTo>
                  <a:cubicBezTo>
                    <a:pt x="1610183" y="528814"/>
                    <a:pt x="1307470" y="463087"/>
                    <a:pt x="1078870" y="467056"/>
                  </a:cubicBezTo>
                  <a:cubicBezTo>
                    <a:pt x="850270" y="471025"/>
                    <a:pt x="574245" y="535958"/>
                    <a:pt x="419662" y="544658"/>
                  </a:cubicBezTo>
                  <a:cubicBezTo>
                    <a:pt x="265079" y="553358"/>
                    <a:pt x="199036" y="497298"/>
                    <a:pt x="130736" y="468458"/>
                  </a:cubicBezTo>
                  <a:cubicBezTo>
                    <a:pt x="62436" y="439619"/>
                    <a:pt x="4836" y="367123"/>
                    <a:pt x="338" y="304946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>
              <a:off x="6428781" y="2865763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Овал 188"/>
            <p:cNvSpPr/>
            <p:nvPr/>
          </p:nvSpPr>
          <p:spPr>
            <a:xfrm>
              <a:off x="7441359" y="294368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Овал 189"/>
            <p:cNvSpPr/>
            <p:nvPr/>
          </p:nvSpPr>
          <p:spPr>
            <a:xfrm>
              <a:off x="6991303" y="296448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Овал 190"/>
            <p:cNvSpPr/>
            <p:nvPr/>
          </p:nvSpPr>
          <p:spPr>
            <a:xfrm>
              <a:off x="6291059" y="2930725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Овал 191"/>
            <p:cNvSpPr/>
            <p:nvPr/>
          </p:nvSpPr>
          <p:spPr>
            <a:xfrm>
              <a:off x="7313886" y="296448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Овал 192"/>
            <p:cNvSpPr/>
            <p:nvPr/>
          </p:nvSpPr>
          <p:spPr>
            <a:xfrm>
              <a:off x="7144447" y="2971927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Овал 193"/>
            <p:cNvSpPr/>
            <p:nvPr/>
          </p:nvSpPr>
          <p:spPr>
            <a:xfrm>
              <a:off x="6679574" y="2930725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Овал 194"/>
            <p:cNvSpPr/>
            <p:nvPr/>
          </p:nvSpPr>
          <p:spPr>
            <a:xfrm>
              <a:off x="7883619" y="2865763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Овал 195"/>
            <p:cNvSpPr/>
            <p:nvPr/>
          </p:nvSpPr>
          <p:spPr>
            <a:xfrm>
              <a:off x="7674036" y="290300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Овал 196"/>
            <p:cNvSpPr/>
            <p:nvPr/>
          </p:nvSpPr>
          <p:spPr>
            <a:xfrm>
              <a:off x="6795622" y="2995688"/>
              <a:ext cx="241913" cy="223069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8" name="Овал 197"/>
            <p:cNvSpPr/>
            <p:nvPr/>
          </p:nvSpPr>
          <p:spPr>
            <a:xfrm>
              <a:off x="6347659" y="300379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Овал 198"/>
            <p:cNvSpPr/>
            <p:nvPr/>
          </p:nvSpPr>
          <p:spPr>
            <a:xfrm>
              <a:off x="6545909" y="300379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Овал 199"/>
            <p:cNvSpPr/>
            <p:nvPr/>
          </p:nvSpPr>
          <p:spPr>
            <a:xfrm>
              <a:off x="8094231" y="2963206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1" name="Овал 200"/>
            <p:cNvSpPr/>
            <p:nvPr/>
          </p:nvSpPr>
          <p:spPr>
            <a:xfrm>
              <a:off x="7884393" y="300553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Овал 201"/>
            <p:cNvSpPr/>
            <p:nvPr/>
          </p:nvSpPr>
          <p:spPr>
            <a:xfrm>
              <a:off x="8015141" y="2914638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3" name="Овал 202"/>
            <p:cNvSpPr/>
            <p:nvPr/>
          </p:nvSpPr>
          <p:spPr>
            <a:xfrm>
              <a:off x="7674036" y="297402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4" name="Овал 203"/>
            <p:cNvSpPr/>
            <p:nvPr/>
          </p:nvSpPr>
          <p:spPr>
            <a:xfrm>
              <a:off x="6584667" y="2827911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" name="Овал 204"/>
            <p:cNvSpPr/>
            <p:nvPr/>
          </p:nvSpPr>
          <p:spPr>
            <a:xfrm>
              <a:off x="6677926" y="3064079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Овал 205"/>
            <p:cNvSpPr/>
            <p:nvPr/>
          </p:nvSpPr>
          <p:spPr>
            <a:xfrm>
              <a:off x="6890864" y="300553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7" name="Овал 206"/>
            <p:cNvSpPr/>
            <p:nvPr/>
          </p:nvSpPr>
          <p:spPr>
            <a:xfrm>
              <a:off x="7593630" y="3021511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8" name="Овал 207"/>
            <p:cNvSpPr/>
            <p:nvPr/>
          </p:nvSpPr>
          <p:spPr>
            <a:xfrm>
              <a:off x="7986875" y="2856884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9" name="Овал 208"/>
            <p:cNvSpPr/>
            <p:nvPr/>
          </p:nvSpPr>
          <p:spPr>
            <a:xfrm>
              <a:off x="7884393" y="3047020"/>
              <a:ext cx="288032" cy="28803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3" name="Группа 212"/>
          <p:cNvGrpSpPr/>
          <p:nvPr/>
        </p:nvGrpSpPr>
        <p:grpSpPr>
          <a:xfrm rot="21220927">
            <a:off x="6731880" y="2653089"/>
            <a:ext cx="1237786" cy="616891"/>
            <a:chOff x="4795271" y="2039306"/>
            <a:chExt cx="1237786" cy="616891"/>
          </a:xfrm>
        </p:grpSpPr>
        <p:sp>
          <p:nvSpPr>
            <p:cNvPr id="211" name="Полилиния 210"/>
            <p:cNvSpPr/>
            <p:nvPr/>
          </p:nvSpPr>
          <p:spPr>
            <a:xfrm rot="7062388">
              <a:off x="5274754" y="1897894"/>
              <a:ext cx="278820" cy="1237786"/>
            </a:xfrm>
            <a:custGeom>
              <a:avLst/>
              <a:gdLst>
                <a:gd name="connsiteX0" fmla="*/ 278780 w 278820"/>
                <a:gd name="connsiteY0" fmla="*/ 0 h 1237786"/>
                <a:gd name="connsiteX1" fmla="*/ 0 w 278820"/>
                <a:gd name="connsiteY1" fmla="*/ 200722 h 1237786"/>
                <a:gd name="connsiteX2" fmla="*/ 278780 w 278820"/>
                <a:gd name="connsiteY2" fmla="*/ 401444 h 1237786"/>
                <a:gd name="connsiteX3" fmla="*/ 22302 w 278820"/>
                <a:gd name="connsiteY3" fmla="*/ 657922 h 1237786"/>
                <a:gd name="connsiteX4" fmla="*/ 245327 w 278820"/>
                <a:gd name="connsiteY4" fmla="*/ 858644 h 1237786"/>
                <a:gd name="connsiteX5" fmla="*/ 156117 w 278820"/>
                <a:gd name="connsiteY5" fmla="*/ 1048215 h 1237786"/>
                <a:gd name="connsiteX6" fmla="*/ 156117 w 278820"/>
                <a:gd name="connsiteY6" fmla="*/ 1237786 h 123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820" h="1237786">
                  <a:moveTo>
                    <a:pt x="278780" y="0"/>
                  </a:moveTo>
                  <a:cubicBezTo>
                    <a:pt x="139390" y="66907"/>
                    <a:pt x="0" y="133815"/>
                    <a:pt x="0" y="200722"/>
                  </a:cubicBezTo>
                  <a:cubicBezTo>
                    <a:pt x="0" y="267629"/>
                    <a:pt x="275063" y="325244"/>
                    <a:pt x="278780" y="401444"/>
                  </a:cubicBezTo>
                  <a:cubicBezTo>
                    <a:pt x="282497" y="477644"/>
                    <a:pt x="27877" y="581722"/>
                    <a:pt x="22302" y="657922"/>
                  </a:cubicBezTo>
                  <a:cubicBezTo>
                    <a:pt x="16727" y="734122"/>
                    <a:pt x="223025" y="793595"/>
                    <a:pt x="245327" y="858644"/>
                  </a:cubicBezTo>
                  <a:cubicBezTo>
                    <a:pt x="267629" y="923693"/>
                    <a:pt x="170985" y="985025"/>
                    <a:pt x="156117" y="1048215"/>
                  </a:cubicBezTo>
                  <a:cubicBezTo>
                    <a:pt x="141249" y="1111405"/>
                    <a:pt x="148683" y="1174595"/>
                    <a:pt x="156117" y="1237786"/>
                  </a:cubicBezTo>
                </a:path>
              </a:pathLst>
            </a:custGeom>
            <a:noFill/>
            <a:ln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B050"/>
                </a:solidFill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985387" y="2039306"/>
              <a:ext cx="2872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rgbClr val="00B050"/>
                  </a:solidFill>
                </a:rPr>
                <a:t>γ</a:t>
              </a:r>
              <a:endParaRPr lang="ru-RU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7546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80629E-6 L 0.00018 -0.36582 " pathEditMode="relative" ptsTypes="AA"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9.00679E-7 L -0.3 -0.11382 " pathEditMode="relative" ptsTypes="AA">
                                      <p:cBhvr>
                                        <p:cTn id="40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89944E-7 L 0.29115 -0.0832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9" y="-4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8.64198E-7 L -0.22257 -0.11729 " pathEditMode="relative" ptsTypes="AA">
                                      <p:cBhvr>
                                        <p:cTn id="62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4568E-6 L -0.05504 0.1759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8796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34568E-6 L 0.09723 0.17778 " pathEditMode="relative" ptsTypes="AA">
                                      <p:cBhvr>
                                        <p:cTn id="101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4.07407E-6 L -0.04584 0.27654 " pathEditMode="relative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20988E-6 L 0.04723 0.22963 " pathEditMode="relative" ptsTypes="AA">
                                      <p:cBhvr>
                                        <p:cTn id="10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верх 23"/>
          <p:cNvSpPr/>
          <p:nvPr/>
        </p:nvSpPr>
        <p:spPr>
          <a:xfrm>
            <a:off x="6652622" y="1505208"/>
            <a:ext cx="591283" cy="1264488"/>
          </a:xfrm>
          <a:prstGeom prst="upArrow">
            <a:avLst>
              <a:gd name="adj1" fmla="val 50000"/>
              <a:gd name="adj2" fmla="val 934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90886" y="3275379"/>
            <a:ext cx="1337715" cy="13377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-55514" y="4267403"/>
            <a:ext cx="577787" cy="532710"/>
            <a:chOff x="2173197" y="2740140"/>
            <a:chExt cx="577787" cy="532710"/>
          </a:xfrm>
        </p:grpSpPr>
        <p:sp>
          <p:nvSpPr>
            <p:cNvPr id="11" name="Овал 10"/>
            <p:cNvSpPr/>
            <p:nvPr/>
          </p:nvSpPr>
          <p:spPr>
            <a:xfrm>
              <a:off x="2195736" y="2740140"/>
              <a:ext cx="532710" cy="53271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Прямоугольник 16"/>
                <p:cNvSpPr/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ru-RU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sPre>
                      </m:oMath>
                    </m:oMathPara>
                  </a14:m>
                  <a:endParaRPr lang="ru-RU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7" name="Прямоугольник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3197" y="2773899"/>
                  <a:ext cx="577787" cy="465192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Стрелка вверх 22"/>
          <p:cNvSpPr/>
          <p:nvPr/>
        </p:nvSpPr>
        <p:spPr>
          <a:xfrm>
            <a:off x="1704855" y="1514092"/>
            <a:ext cx="591283" cy="1264488"/>
          </a:xfrm>
          <a:prstGeom prst="upArrow">
            <a:avLst>
              <a:gd name="adj1" fmla="val 50000"/>
              <a:gd name="adj2" fmla="val 9341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1527129" y="483070"/>
                <a:ext cx="9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48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129" y="483070"/>
                <a:ext cx="946733" cy="83099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6474896" y="483070"/>
                <a:ext cx="9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4800" b="1" i="1" smtClean="0">
                              <a:ln w="11430"/>
                              <a:gradFill>
                                <a:gsLst>
                                  <a:gs pos="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  <a:gs pos="2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50000">
                                    <a:schemeClr val="accent6">
                                      <a:shade val="89000"/>
                                      <a:satMod val="110000"/>
                                    </a:schemeClr>
                                  </a:gs>
                                  <a:gs pos="75000">
                                    <a:schemeClr val="accent6">
                                      <a:tint val="93000"/>
                                      <a:satMod val="120000"/>
                                    </a:schemeClr>
                                  </a:gs>
                                  <a:gs pos="100000">
                                    <a:schemeClr val="accent6">
                                      <a:tint val="90000"/>
                                      <a:satMod val="12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80000" dist="40000" dir="5040000" algn="tl">
                                  <a:srgbClr val="000000">
                                    <a:alpha val="30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48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896" y="483070"/>
                <a:ext cx="946733" cy="83099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853760" y="4361507"/>
            <a:ext cx="900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Уран</a:t>
            </a:r>
          </a:p>
          <a:p>
            <a:pPr algn="ctr"/>
            <a:r>
              <a:rPr lang="en-US" i="1" dirty="0" smtClean="0"/>
              <a:t>m</a:t>
            </a:r>
            <a:r>
              <a:rPr lang="en-US" dirty="0" smtClean="0"/>
              <a:t> = 1 </a:t>
            </a:r>
            <a:r>
              <a:rPr lang="ru-RU" dirty="0" smtClean="0"/>
              <a:t>г.</a:t>
            </a:r>
            <a:endParaRPr lang="ru-RU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521122" y="4116443"/>
            <a:ext cx="1071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Нефть</a:t>
            </a:r>
          </a:p>
          <a:p>
            <a:pPr algn="ctr"/>
            <a:r>
              <a:rPr lang="en-US" i="1" dirty="0" smtClean="0"/>
              <a:t>m</a:t>
            </a:r>
            <a:r>
              <a:rPr lang="en-US" dirty="0" smtClean="0"/>
              <a:t> = </a:t>
            </a:r>
            <a:r>
              <a:rPr lang="ru-RU" dirty="0" smtClean="0"/>
              <a:t>2,5</a:t>
            </a:r>
            <a:r>
              <a:rPr lang="en-US" dirty="0" smtClean="0"/>
              <a:t> </a:t>
            </a:r>
            <a:r>
              <a:rPr lang="ru-RU" dirty="0" smtClean="0"/>
              <a:t>т.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4297184" y="449063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=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513651" y="2146336"/>
            <a:ext cx="2869224" cy="2268690"/>
            <a:chOff x="5652120" y="2146336"/>
            <a:chExt cx="2869224" cy="2268690"/>
          </a:xfrm>
        </p:grpSpPr>
        <p:pic>
          <p:nvPicPr>
            <p:cNvPr id="1026" name="Picture 2" descr="http://img-fotki.yandex.ru/get/6200/60930086.4/0_6b7e7_37dbbc46_-1-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06" t="6284" r="3501" b="5127"/>
            <a:stretch/>
          </p:blipFill>
          <p:spPr bwMode="auto">
            <a:xfrm>
              <a:off x="5652120" y="2604368"/>
              <a:ext cx="2869224" cy="18106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http://animashki.kak2z.org/pic/31/animashki-ogon-118.gif"/>
            <p:cNvPicPr>
              <a:picLocks noChangeAspect="1" noChangeArrowheads="1" noCrop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4920" y="2146336"/>
              <a:ext cx="1623624" cy="1721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Овал 2"/>
          <p:cNvSpPr/>
          <p:nvPr/>
        </p:nvSpPr>
        <p:spPr>
          <a:xfrm>
            <a:off x="967591" y="3686009"/>
            <a:ext cx="886169" cy="86086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967591" y="3399763"/>
            <a:ext cx="716678" cy="716678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ятно 2 31"/>
          <p:cNvSpPr/>
          <p:nvPr/>
        </p:nvSpPr>
        <p:spPr>
          <a:xfrm rot="1276972">
            <a:off x="1082313" y="2932113"/>
            <a:ext cx="1836365" cy="1776820"/>
          </a:xfrm>
          <a:prstGeom prst="irregularSeal2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rgbClr val="FFC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14006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10434 -0.1154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57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889 0.03703 " pathEditMode="relative" ptsTypes="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38 -0.00247 0.00243 -0.00617 0.00416 -0.00741 C 0.00816 -0.01018 0.01666 -0.01234 0.01666 -0.01234 L 0.19583 -0.13086 " pathEditMode="relative" ptsTypes="ffAA"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58025E-6 L 0.21042 3.58025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58025E-6 L -0.18906 3.58025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2" grpId="1" animBg="1"/>
      <p:bldP spid="23" grpId="0" animBg="1"/>
      <p:bldP spid="25" grpId="0" animBg="1"/>
      <p:bldP spid="25" grpId="1" animBg="1"/>
      <p:bldP spid="26" grpId="0" animBg="1"/>
      <p:bldP spid="26" grpId="1" animBg="1"/>
      <p:bldP spid="27" grpId="0"/>
      <p:bldP spid="28" grpId="0"/>
      <p:bldP spid="29" grpId="0"/>
      <p:bldP spid="3" grpId="0" animBg="1"/>
      <p:bldP spid="3" grpId="1" animBg="1"/>
      <p:bldP spid="31" grpId="0" animBg="1"/>
      <p:bldP spid="31" grpId="1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4088837"/>
            <a:ext cx="8529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Цепная реакция</a:t>
            </a:r>
            <a:r>
              <a:rPr lang="ru-RU" dirty="0"/>
              <a:t> — это ядерная реакция, в которой частицы, вызывающие </a:t>
            </a:r>
            <a:r>
              <a:rPr lang="ru-RU" dirty="0" smtClean="0"/>
              <a:t>эту реакцию</a:t>
            </a:r>
            <a:r>
              <a:rPr lang="ru-RU" dirty="0"/>
              <a:t>, образуются как продукты этой реакции.</a:t>
            </a:r>
          </a:p>
        </p:txBody>
      </p:sp>
      <p:pic>
        <p:nvPicPr>
          <p:cNvPr id="4100" name="Picture 4" descr="http://sch119.narod.ru/Project/Mesropyn/pic/0201020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349" y="267494"/>
            <a:ext cx="5943302" cy="373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081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триховая стрелка вправо 12"/>
          <p:cNvSpPr/>
          <p:nvPr/>
        </p:nvSpPr>
        <p:spPr>
          <a:xfrm rot="6548778" flipH="1">
            <a:off x="2747771" y="1526754"/>
            <a:ext cx="715913" cy="458405"/>
          </a:xfrm>
          <a:prstGeom prst="stripedRightArrow">
            <a:avLst>
              <a:gd name="adj1" fmla="val 50000"/>
              <a:gd name="adj2" fmla="val 647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9725"/>
            <a:ext cx="38877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Коэффициент </a:t>
            </a:r>
            <a:r>
              <a:rPr lang="ru-RU" dirty="0">
                <a:solidFill>
                  <a:srgbClr val="C00000"/>
                </a:solidFill>
              </a:rPr>
              <a:t>размножения </a:t>
            </a:r>
            <a:r>
              <a:rPr lang="ru-RU" dirty="0" err="1" smtClean="0">
                <a:solidFill>
                  <a:srgbClr val="C00000"/>
                </a:solidFill>
              </a:rPr>
              <a:t>нейтро</a:t>
            </a:r>
            <a:r>
              <a:rPr lang="ru-RU" dirty="0" smtClean="0">
                <a:solidFill>
                  <a:srgbClr val="C00000"/>
                </a:solidFill>
              </a:rPr>
              <a:t>-нов</a:t>
            </a:r>
            <a:r>
              <a:rPr lang="ru-RU" dirty="0" smtClean="0"/>
              <a:t> — это отношение </a:t>
            </a:r>
            <a:r>
              <a:rPr lang="ru-RU" dirty="0"/>
              <a:t>числа </a:t>
            </a:r>
            <a:r>
              <a:rPr lang="ru-RU" dirty="0" err="1" smtClean="0"/>
              <a:t>нейтро</a:t>
            </a:r>
            <a:r>
              <a:rPr lang="ru-RU" dirty="0" smtClean="0"/>
              <a:t>-нов</a:t>
            </a:r>
            <a:r>
              <a:rPr lang="ru-RU" dirty="0"/>
              <a:t>, вызывающих деление ядер </a:t>
            </a:r>
            <a:r>
              <a:rPr lang="ru-RU" dirty="0" err="1" smtClean="0"/>
              <a:t>ве-щества</a:t>
            </a:r>
            <a:r>
              <a:rPr lang="ru-RU" dirty="0" smtClean="0"/>
              <a:t> </a:t>
            </a:r>
            <a:r>
              <a:rPr lang="ru-RU" dirty="0"/>
              <a:t>на одном из этапов реакции, к числу нейтронов, вызвавших </a:t>
            </a:r>
            <a:r>
              <a:rPr lang="ru-RU" dirty="0" smtClean="0"/>
              <a:t>деле-</a:t>
            </a:r>
            <a:r>
              <a:rPr lang="ru-RU" dirty="0" err="1" smtClean="0"/>
              <a:t>ние</a:t>
            </a:r>
            <a:r>
              <a:rPr lang="ru-RU" dirty="0" smtClean="0"/>
              <a:t> </a:t>
            </a:r>
            <a:r>
              <a:rPr lang="ru-RU" dirty="0"/>
              <a:t>на предыдущем этапе </a:t>
            </a:r>
            <a:r>
              <a:rPr lang="ru-RU" dirty="0" smtClean="0"/>
              <a:t>реакции.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6301443" y="2242878"/>
                <a:ext cx="1151213" cy="657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𝐾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43" y="2242878"/>
                <a:ext cx="1151213" cy="65774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6301443" y="2197227"/>
            <a:ext cx="1151213" cy="70339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66489" y="2217807"/>
            <a:ext cx="324003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/>
              <a:t>Коэффициент </a:t>
            </a:r>
            <a:r>
              <a:rPr lang="ru-RU" sz="2000" dirty="0" smtClean="0"/>
              <a:t>размножения</a:t>
            </a:r>
          </a:p>
          <a:p>
            <a:pPr algn="ctr"/>
            <a:r>
              <a:rPr lang="ru-RU" sz="2000" dirty="0" smtClean="0"/>
              <a:t>нейтронов зависит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5006" y="339725"/>
            <a:ext cx="172671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 от природы делящегося вещества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83769" y="339725"/>
            <a:ext cx="172787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 от количества делящегося вещества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5006" y="3880445"/>
            <a:ext cx="172787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от </a:t>
            </a:r>
            <a:r>
              <a:rPr lang="ru-RU" dirty="0" err="1" smtClean="0"/>
              <a:t>геометри</a:t>
            </a:r>
            <a:r>
              <a:rPr lang="ru-RU" dirty="0" smtClean="0"/>
              <a:t>-ческой формы вещества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3856023"/>
            <a:ext cx="172787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от занимаемо-</a:t>
            </a:r>
            <a:r>
              <a:rPr lang="ru-RU" dirty="0" err="1" smtClean="0"/>
              <a:t>го</a:t>
            </a:r>
            <a:r>
              <a:rPr lang="ru-RU" dirty="0" smtClean="0"/>
              <a:t> веществом объема</a:t>
            </a:r>
            <a:endParaRPr lang="ru-RU" dirty="0"/>
          </a:p>
        </p:txBody>
      </p:sp>
      <p:sp>
        <p:nvSpPr>
          <p:cNvPr id="11" name="Штриховая стрелка вправо 10"/>
          <p:cNvSpPr/>
          <p:nvPr/>
        </p:nvSpPr>
        <p:spPr>
          <a:xfrm rot="15051222">
            <a:off x="972814" y="1519892"/>
            <a:ext cx="715913" cy="458405"/>
          </a:xfrm>
          <a:prstGeom prst="stripedRightArrow">
            <a:avLst>
              <a:gd name="adj1" fmla="val 50000"/>
              <a:gd name="adj2" fmla="val 647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 rot="15051222" flipH="1" flipV="1">
            <a:off x="2747771" y="3210053"/>
            <a:ext cx="715913" cy="458405"/>
          </a:xfrm>
          <a:prstGeom prst="stripedRightArrow">
            <a:avLst>
              <a:gd name="adj1" fmla="val 50000"/>
              <a:gd name="adj2" fmla="val 647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6548778" flipV="1">
            <a:off x="972814" y="3203191"/>
            <a:ext cx="715913" cy="458405"/>
          </a:xfrm>
          <a:prstGeom prst="stripedRightArrow">
            <a:avLst>
              <a:gd name="adj1" fmla="val 50000"/>
              <a:gd name="adj2" fmla="val 647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935222" y="3003479"/>
            <a:ext cx="3884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Коэффициент размножения будет </a:t>
            </a:r>
            <a:r>
              <a:rPr lang="ru-RU" dirty="0" smtClean="0"/>
              <a:t>максимален</a:t>
            </a:r>
            <a:r>
              <a:rPr lang="ru-RU" dirty="0"/>
              <a:t>, если вещество имеет шарообразную </a:t>
            </a:r>
            <a:r>
              <a:rPr lang="ru-RU" dirty="0" smtClean="0"/>
              <a:t>форму. В </a:t>
            </a:r>
            <a:r>
              <a:rPr lang="ru-RU" dirty="0"/>
              <a:t>этом случае потеря мгновенных нейтронов через поверхность будет наименьшей.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96758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72550" y="187444"/>
            <a:ext cx="2791976" cy="27919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39725"/>
            <a:ext cx="3892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Масса делящегося вещества, в </a:t>
            </a:r>
            <a:r>
              <a:rPr lang="ru-RU" dirty="0" err="1" smtClean="0"/>
              <a:t>котор</a:t>
            </a:r>
            <a:r>
              <a:rPr lang="ru-RU" dirty="0" smtClean="0"/>
              <a:t>-ом </a:t>
            </a:r>
            <a:r>
              <a:rPr lang="ru-RU" dirty="0"/>
              <a:t>цепная реакция идет с </a:t>
            </a:r>
            <a:r>
              <a:rPr lang="ru-RU" dirty="0" err="1" smtClean="0"/>
              <a:t>коэффици-ентом</a:t>
            </a:r>
            <a:r>
              <a:rPr lang="ru-RU" dirty="0" smtClean="0"/>
              <a:t> </a:t>
            </a:r>
            <a:r>
              <a:rPr lang="ru-RU" dirty="0"/>
              <a:t>размножения равным </a:t>
            </a:r>
            <a:r>
              <a:rPr lang="ru-RU" dirty="0" smtClean="0"/>
              <a:t>едини-</a:t>
            </a:r>
            <a:r>
              <a:rPr lang="ru-RU" dirty="0" err="1" smtClean="0"/>
              <a:t>це</a:t>
            </a:r>
            <a:r>
              <a:rPr lang="ru-RU" dirty="0"/>
              <a:t>, называется </a:t>
            </a:r>
            <a:r>
              <a:rPr lang="ru-RU" dirty="0">
                <a:solidFill>
                  <a:srgbClr val="C00000"/>
                </a:solidFill>
              </a:rPr>
              <a:t>критической массой</a:t>
            </a:r>
            <a:r>
              <a:rPr lang="ru-RU" dirty="0"/>
              <a:t>.</a:t>
            </a:r>
          </a:p>
        </p:txBody>
      </p:sp>
      <p:sp>
        <p:nvSpPr>
          <p:cNvPr id="3" name="Овал 2"/>
          <p:cNvSpPr/>
          <p:nvPr/>
        </p:nvSpPr>
        <p:spPr>
          <a:xfrm>
            <a:off x="1224422" y="539316"/>
            <a:ext cx="2088232" cy="2088232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>
            <a:stCxn id="3" idx="3"/>
            <a:endCxn id="3" idx="7"/>
          </p:cNvCxnSpPr>
          <p:nvPr/>
        </p:nvCxnSpPr>
        <p:spPr>
          <a:xfrm flipV="1">
            <a:off x="1530236" y="845130"/>
            <a:ext cx="1476604" cy="14766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 rot="18896926">
                <a:off x="1498523" y="1236191"/>
                <a:ext cx="12435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a:rPr lang="ru-RU" b="0" i="1" smtClean="0">
                          <a:latin typeface="Cambria Math"/>
                        </a:rPr>
                        <m:t>=17 см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96926">
                <a:off x="1498523" y="1236191"/>
                <a:ext cx="1243546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 rot="18899636">
                <a:off x="1766108" y="1584779"/>
                <a:ext cx="1272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ru-RU" b="0" i="1" smtClean="0">
                          <a:latin typeface="Cambria Math"/>
                        </a:rPr>
                        <m:t>=47 кг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99636">
                <a:off x="1766108" y="1584779"/>
                <a:ext cx="1272271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1698589" y="660257"/>
                <a:ext cx="761362" cy="4122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20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92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235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</m:sPre>
                    </m:oMath>
                  </m:oMathPara>
                </a14:m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589" y="660257"/>
                <a:ext cx="761362" cy="41222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единительная линия 12"/>
          <p:cNvCxnSpPr/>
          <p:nvPr/>
        </p:nvCxnSpPr>
        <p:spPr>
          <a:xfrm flipV="1">
            <a:off x="1899668" y="1214562"/>
            <a:ext cx="737740" cy="7377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 rot="18896926">
                <a:off x="1722632" y="1325382"/>
                <a:ext cx="90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𝑑</m:t>
                      </m:r>
                      <m:r>
                        <a:rPr lang="ru-RU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ru-RU" sz="1400" b="0" i="1" smtClean="0">
                          <a:latin typeface="Cambria Math"/>
                        </a:rPr>
                        <m:t> см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96926">
                <a:off x="1722632" y="1325382"/>
                <a:ext cx="90730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 rot="18899636">
                <a:off x="1857425" y="1534138"/>
                <a:ext cx="1031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ru-RU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242</m:t>
                      </m:r>
                      <m:r>
                        <a:rPr lang="ru-RU" sz="1400" b="0" i="1" smtClean="0">
                          <a:latin typeface="Cambria Math"/>
                        </a:rPr>
                        <m:t> г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99636">
                <a:off x="1857425" y="1534138"/>
                <a:ext cx="1031308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Прямоугольник 16"/>
              <p:cNvSpPr/>
              <p:nvPr/>
            </p:nvSpPr>
            <p:spPr>
              <a:xfrm>
                <a:off x="4932363" y="1623542"/>
                <a:ext cx="3892702" cy="948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𝑚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кр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⟹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𝐾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&lt;1.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 smtClean="0"/>
                  <a:t>Реакция </a:t>
                </a:r>
                <a:r>
                  <a:rPr lang="ru-RU" dirty="0"/>
                  <a:t>без внешнего источника нейтронов быстро затухает.</a:t>
                </a:r>
              </a:p>
            </p:txBody>
          </p:sp>
        </mc:Choice>
        <mc:Fallback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3" y="1623542"/>
                <a:ext cx="3892702" cy="94820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l="-1252" t="-2564" b="-89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Прямоугольник 17"/>
              <p:cNvSpPr/>
              <p:nvPr/>
            </p:nvSpPr>
            <p:spPr>
              <a:xfrm>
                <a:off x="4947760" y="2712960"/>
                <a:ext cx="3892702" cy="948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𝑚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ru-RU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кр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⟹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𝐾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&gt;1.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r>
                  <a:rPr lang="ru-RU" dirty="0"/>
                  <a:t>Р</a:t>
                </a:r>
                <a:r>
                  <a:rPr lang="ru-RU" dirty="0" smtClean="0"/>
                  <a:t>еакция </a:t>
                </a:r>
                <a:r>
                  <a:rPr lang="ru-RU" dirty="0"/>
                  <a:t>лавинообразно нарастает и имеет характер взрыва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760" y="2712960"/>
                <a:ext cx="3892702" cy="948208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l="-1411" t="-2564" b="-89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Ядерный взрыв.avi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1"/>
              </p:ext>
            </p:extLst>
          </p:nvPr>
        </p:nvPicPr>
        <p:blipFill rotWithShape="1">
          <a:blip r:embed="rId12" cstate="print"/>
          <a:srcRect t="11587" b="10775"/>
          <a:stretch/>
        </p:blipFill>
        <p:spPr>
          <a:xfrm>
            <a:off x="306260" y="2518563"/>
            <a:ext cx="3924555" cy="2285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919310" y="3723878"/>
            <a:ext cx="3877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Цепная реакция такого рода </a:t>
            </a:r>
            <a:r>
              <a:rPr lang="ru-RU" dirty="0" err="1" smtClean="0"/>
              <a:t>происхо-дит</a:t>
            </a:r>
            <a:r>
              <a:rPr lang="ru-RU" dirty="0" smtClean="0"/>
              <a:t> </a:t>
            </a:r>
            <a:r>
              <a:rPr lang="ru-RU" dirty="0"/>
              <a:t>при взрыве атомной бомбы.</a:t>
            </a:r>
          </a:p>
        </p:txBody>
      </p:sp>
    </p:spTree>
    <p:extLst>
      <p:ext uri="{BB962C8B-B14F-4D97-AF65-F5344CB8AC3E}">
        <p14:creationId xmlns:p14="http://schemas.microsoft.com/office/powerpoint/2010/main" xmlns="" val="406056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7 -0.11567 " pathEditMode="relative" ptsTypes="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3921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1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11" grpId="0" animBg="1"/>
      <p:bldP spid="11" grpId="1" animBg="1"/>
      <p:bldP spid="11" grpId="2" animBg="1"/>
      <p:bldP spid="2" grpId="0"/>
      <p:bldP spid="3" grpId="0" animBg="1"/>
      <p:bldP spid="3" grpId="1" animBg="1"/>
      <p:bldP spid="3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9725"/>
            <a:ext cx="38858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Ядерные силы </a:t>
            </a:r>
            <a:r>
              <a:rPr lang="ru-RU" dirty="0"/>
              <a:t>— это силы, </a:t>
            </a:r>
            <a:r>
              <a:rPr lang="ru-RU" dirty="0" err="1" smtClean="0"/>
              <a:t>удержив-ающие</a:t>
            </a:r>
            <a:r>
              <a:rPr lang="ru-RU" dirty="0" smtClean="0"/>
              <a:t> </a:t>
            </a:r>
            <a:r>
              <a:rPr lang="ru-RU" dirty="0"/>
              <a:t>нуклоны в ядре, </a:t>
            </a:r>
            <a:r>
              <a:rPr lang="ru-RU" dirty="0" err="1" smtClean="0"/>
              <a:t>представля-ющие</a:t>
            </a:r>
            <a:r>
              <a:rPr lang="ru-RU" dirty="0" smtClean="0"/>
              <a:t> </a:t>
            </a:r>
            <a:r>
              <a:rPr lang="ru-RU" dirty="0"/>
              <a:t>собой большие силы </a:t>
            </a:r>
            <a:r>
              <a:rPr lang="ru-RU" dirty="0" err="1" smtClean="0"/>
              <a:t>притяже-ния</a:t>
            </a:r>
            <a:r>
              <a:rPr lang="ru-RU" dirty="0"/>
              <a:t>, действующие только на малых расстояниях.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2362" y="1841454"/>
            <a:ext cx="386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Энергия связи</a:t>
            </a:r>
            <a:r>
              <a:rPr lang="ru-RU" dirty="0"/>
              <a:t> — это минимальная энергия, необходимая для </a:t>
            </a:r>
            <a:r>
              <a:rPr lang="ru-RU" dirty="0" err="1"/>
              <a:t>расщепле-ния</a:t>
            </a:r>
            <a:r>
              <a:rPr lang="ru-RU" dirty="0"/>
              <a:t> ядра на отдельные нуклоны.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953327" y="2848233"/>
                <a:ext cx="3866823" cy="392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7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7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7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17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700" i="1">
                              <a:latin typeface="Cambria Math"/>
                              <a:ea typeface="Cambria Math"/>
                            </a:rPr>
                            <m:t>𝑍</m:t>
                          </m:r>
                          <m:r>
                            <a:rPr lang="en-US" sz="17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17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700" i="1">
                              <a:latin typeface="Cambria Math"/>
                              <a:ea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7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𝑍</m:t>
                              </m:r>
                            </m:e>
                          </m:d>
                          <m:r>
                            <a:rPr lang="en-US" sz="17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17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7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7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ru-RU" sz="1700" i="1">
                                  <a:latin typeface="Cambria Math"/>
                                  <a:ea typeface="Cambria Math"/>
                                </a:rPr>
                                <m:t>я</m:t>
                              </m:r>
                            </m:sub>
                          </m:sSub>
                        </m:e>
                      </m:d>
                      <m:r>
                        <a:rPr lang="en-US" sz="17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17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7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7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17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327" y="2848233"/>
                <a:ext cx="3866823" cy="39286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5004048" y="2848233"/>
            <a:ext cx="3744416" cy="39286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21867" y="3372550"/>
            <a:ext cx="386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Деффект</a:t>
            </a:r>
            <a:r>
              <a:rPr lang="ru-RU" b="1" dirty="0" smtClean="0"/>
              <a:t> массы </a:t>
            </a:r>
            <a:r>
              <a:rPr lang="ru-RU" dirty="0" smtClean="0"/>
              <a:t>— это недостаток массы </a:t>
            </a:r>
            <a:r>
              <a:rPr lang="ru-RU" dirty="0"/>
              <a:t>ядра по сравнению с </a:t>
            </a:r>
            <a:r>
              <a:rPr lang="ru-RU" dirty="0" err="1" smtClean="0"/>
              <a:t>суммар</a:t>
            </a:r>
            <a:r>
              <a:rPr lang="ru-RU" dirty="0" smtClean="0"/>
              <a:t>-ной </a:t>
            </a:r>
            <a:r>
              <a:rPr lang="ru-RU" dirty="0"/>
              <a:t>массой составляющих его </a:t>
            </a:r>
            <a:r>
              <a:rPr lang="ru-RU" dirty="0" err="1" smtClean="0"/>
              <a:t>нукло</a:t>
            </a:r>
            <a:r>
              <a:rPr lang="ru-RU" dirty="0" smtClean="0"/>
              <a:t>-нов.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8076" y="339725"/>
            <a:ext cx="4248150" cy="223202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361770" y="155059"/>
            <a:ext cx="360040" cy="369332"/>
            <a:chOff x="2488399" y="2940174"/>
            <a:chExt cx="360040" cy="369332"/>
          </a:xfrm>
        </p:grpSpPr>
        <p:sp>
          <p:nvSpPr>
            <p:cNvPr id="10" name="Овал 9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58114" y="63764"/>
            <a:ext cx="360040" cy="375594"/>
            <a:chOff x="467544" y="3056723"/>
            <a:chExt cx="360040" cy="375594"/>
          </a:xfrm>
        </p:grpSpPr>
        <p:sp>
          <p:nvSpPr>
            <p:cNvPr id="13" name="Овал 12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10126" y="2441278"/>
            <a:ext cx="360040" cy="369332"/>
            <a:chOff x="2488399" y="2940174"/>
            <a:chExt cx="360040" cy="369332"/>
          </a:xfrm>
        </p:grpSpPr>
        <p:sp>
          <p:nvSpPr>
            <p:cNvPr id="16" name="Овал 15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666026" y="1949813"/>
            <a:ext cx="360040" cy="375594"/>
            <a:chOff x="467544" y="3056723"/>
            <a:chExt cx="360040" cy="375594"/>
          </a:xfrm>
        </p:grpSpPr>
        <p:sp>
          <p:nvSpPr>
            <p:cNvPr id="19" name="Овал 18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932503" y="2202418"/>
            <a:ext cx="360040" cy="369332"/>
            <a:chOff x="2488399" y="2940174"/>
            <a:chExt cx="360040" cy="369332"/>
          </a:xfrm>
        </p:grpSpPr>
        <p:sp>
          <p:nvSpPr>
            <p:cNvPr id="22" name="Овал 21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88326" y="1204887"/>
            <a:ext cx="360040" cy="375594"/>
            <a:chOff x="467544" y="3056723"/>
            <a:chExt cx="360040" cy="375594"/>
          </a:xfrm>
        </p:grpSpPr>
        <p:sp>
          <p:nvSpPr>
            <p:cNvPr id="25" name="Овал 24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61770" y="339725"/>
            <a:ext cx="360040" cy="369332"/>
            <a:chOff x="2488399" y="2940174"/>
            <a:chExt cx="360040" cy="369332"/>
          </a:xfrm>
        </p:grpSpPr>
        <p:sp>
          <p:nvSpPr>
            <p:cNvPr id="28" name="Овал 27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987114" y="2182636"/>
            <a:ext cx="360040" cy="375594"/>
            <a:chOff x="467544" y="3056723"/>
            <a:chExt cx="360040" cy="375594"/>
          </a:xfrm>
        </p:grpSpPr>
        <p:sp>
          <p:nvSpPr>
            <p:cNvPr id="31" name="Овал 30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90146" y="2198675"/>
            <a:ext cx="360040" cy="369332"/>
            <a:chOff x="2488399" y="2940174"/>
            <a:chExt cx="360040" cy="369332"/>
          </a:xfrm>
        </p:grpSpPr>
        <p:sp>
          <p:nvSpPr>
            <p:cNvPr id="34" name="Овал 33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3972036" y="411510"/>
            <a:ext cx="360040" cy="375594"/>
            <a:chOff x="467544" y="3056723"/>
            <a:chExt cx="360040" cy="375594"/>
          </a:xfrm>
        </p:grpSpPr>
        <p:sp>
          <p:nvSpPr>
            <p:cNvPr id="37" name="Овал 36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792016" y="2198190"/>
            <a:ext cx="360040" cy="369332"/>
            <a:chOff x="2488399" y="2940174"/>
            <a:chExt cx="360040" cy="369332"/>
          </a:xfrm>
        </p:grpSpPr>
        <p:sp>
          <p:nvSpPr>
            <p:cNvPr id="40" name="Овал 39"/>
            <p:cNvSpPr/>
            <p:nvPr/>
          </p:nvSpPr>
          <p:spPr>
            <a:xfrm>
              <a:off x="2488399" y="2940174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6775" y="2940174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n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4000412" y="1563638"/>
            <a:ext cx="360040" cy="375594"/>
            <a:chOff x="467544" y="3056723"/>
            <a:chExt cx="360040" cy="375594"/>
          </a:xfrm>
        </p:grpSpPr>
        <p:sp>
          <p:nvSpPr>
            <p:cNvPr id="43" name="Овал 42"/>
            <p:cNvSpPr/>
            <p:nvPr/>
          </p:nvSpPr>
          <p:spPr>
            <a:xfrm>
              <a:off x="467544" y="3072277"/>
              <a:ext cx="360040" cy="36004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5920" y="3056723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p</a:t>
              </a:r>
              <a:endParaRPr lang="ru-RU" i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Прямая соединительная линия 44"/>
          <p:cNvCxnSpPr/>
          <p:nvPr/>
        </p:nvCxnSpPr>
        <p:spPr>
          <a:xfrm>
            <a:off x="519990" y="1441597"/>
            <a:ext cx="1152128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2983821" y="1437775"/>
            <a:ext cx="1152128" cy="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71723" y="1081557"/>
            <a:ext cx="0" cy="554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982553" y="1088627"/>
            <a:ext cx="0" cy="491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Box 48"/>
              <p:cNvSpPr txBox="1"/>
              <p:nvPr/>
            </p:nvSpPr>
            <p:spPr>
              <a:xfrm>
                <a:off x="2927876" y="1126407"/>
                <a:ext cx="1357486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b="0" i="1" smtClean="0">
                          <a:latin typeface="Cambria Math"/>
                        </a:rPr>
                        <m:t>около </m:t>
                      </m:r>
                      <m:sSup>
                        <m:sSupPr>
                          <m:ctrlPr>
                            <a:rPr lang="ru-RU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1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1400" b="0" i="1" smtClean="0">
                              <a:latin typeface="Cambria Math"/>
                            </a:rPr>
                            <m:t>−15</m:t>
                          </m:r>
                        </m:sup>
                      </m:sSup>
                      <m:r>
                        <a:rPr lang="ru-RU" sz="1400" b="0" i="1" smtClean="0">
                          <a:latin typeface="Cambria Math"/>
                        </a:rPr>
                        <m:t> м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876" y="1126407"/>
                <a:ext cx="1357486" cy="31015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6672" y="2732258"/>
            <a:ext cx="1929226" cy="231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45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-0.04194 L -0.16597 0.05368 L -0.12465 0.31864 L -0.31788 0.30321 L -0.37014 0.45096 " pathEditMode="relative" rAng="0" ptsTypes="AAAAA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2464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2487E-6 L 0.11302 0.08639 L -0.01875 0.17587 L 0.33177 0.23264 L 0.40364 0.51311 " pathEditMode="relative" ptsTypes="AAAAA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9.23789E-6 L 0.21684 -0.0648 L 0.04288 -0.20087 L 0.41111 -0.23573 L 0.24757 -0.44493 " pathEditMode="relative" ptsTypes="AAAAA">
                                      <p:cBhvr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5.98581E-6 L 0.10938 -0.12341 L -0.08507 0.05308 L -0.21389 -0.23264 L 0.00938 -0.36377 " pathEditMode="relative" ptsTypes="AAAAA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5326E-6 C 1.94444E-6 -0.0034 1.94444E-6 -0.00648 1.94444E-6 -0.00988 L -0.13646 -0.0614 L 0.11389 -0.10645 L 0.23455 -0.01512 L -0.02812 -0.23604 L 0.2625 -0.30732 " pathEditMode="relative" ptsTypes="fAAAAAA">
                                      <p:cBhvr>
                                        <p:cTn id="4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25725E-6 C 0.00069 -0.00494 0.00208 -0.00864 0.00312 -0.01327 L 0.00972 -0.13881 L 0.07674 0.17921 L 0.16111 -0.18384 L 0.40451 0.25601 " pathEditMode="relative" rAng="0" ptsTypes="fAAAAA">
                                      <p:cBhvr>
                                        <p:cTn id="4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26" y="360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1.85185E-6 L 0.17414 0.1484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740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9.72222E-6 1.48148E-6 L -0.14914 -0.01636 L -0.18178 0.12006 " pathEditMode="relative" ptsTypes="AAA">
                                      <p:cBhvr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60494E-6 L 0.16042 -0.17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895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0.00031 L 0.02066 -0.1571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" y="-787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1.60494E-6 L -0.15243 -0.19352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22" y="-969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09877E-6 L -0.04826 -0.12747 L -0.20712 -0.1108 " pathEditMode="relative" rAng="0" ptsTypes="AAA">
                                      <p:cBhvr>
                                        <p:cTn id="9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8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0955" y="2090788"/>
            <a:ext cx="38891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Ядерная </a:t>
            </a:r>
            <a:r>
              <a:rPr lang="ru-RU" sz="2000" b="1" dirty="0"/>
              <a:t>реакция</a:t>
            </a:r>
            <a:r>
              <a:rPr lang="ru-RU" sz="2000" dirty="0"/>
              <a:t> — это процесс </a:t>
            </a:r>
            <a:r>
              <a:rPr lang="ru-RU" sz="2000" dirty="0" smtClean="0"/>
              <a:t>взаимодействия </a:t>
            </a:r>
            <a:r>
              <a:rPr lang="ru-RU" sz="2000" dirty="0"/>
              <a:t>атомного ядра с другим ядром или элементарной частицей, сопровождающийся изменением </a:t>
            </a:r>
            <a:r>
              <a:rPr lang="ru-RU" sz="2000" dirty="0" smtClean="0"/>
              <a:t>состава </a:t>
            </a:r>
            <a:r>
              <a:rPr lang="ru-RU" sz="2000" dirty="0"/>
              <a:t>и структуры ядра и </a:t>
            </a:r>
            <a:r>
              <a:rPr lang="ru-RU" sz="2000" dirty="0" smtClean="0"/>
              <a:t>выделением </a:t>
            </a:r>
            <a:r>
              <a:rPr lang="ru-RU" sz="2000" dirty="0"/>
              <a:t>большого количества энергии.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33156" y="303773"/>
            <a:ext cx="38877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Удельная энергия связи</a:t>
            </a:r>
            <a:r>
              <a:rPr lang="ru-RU" sz="2000" dirty="0" smtClean="0"/>
              <a:t> — это средняя </a:t>
            </a:r>
            <a:r>
              <a:rPr lang="ru-RU" sz="2000" dirty="0"/>
              <a:t>энергия связи, </a:t>
            </a:r>
            <a:r>
              <a:rPr lang="ru-RU" sz="2000" dirty="0" smtClean="0"/>
              <a:t>приходя-</a:t>
            </a:r>
            <a:r>
              <a:rPr lang="ru-RU" sz="2000" dirty="0" err="1" smtClean="0"/>
              <a:t>щаяся</a:t>
            </a:r>
            <a:r>
              <a:rPr lang="ru-RU" sz="2000" dirty="0" smtClean="0"/>
              <a:t> </a:t>
            </a:r>
            <a:r>
              <a:rPr lang="ru-RU" sz="2000" dirty="0"/>
              <a:t>на один </a:t>
            </a:r>
            <a:r>
              <a:rPr lang="ru-RU" sz="2000" dirty="0" smtClean="0"/>
              <a:t>нуклон.</a:t>
            </a:r>
            <a:endParaRPr lang="ru-RU" sz="20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422" y="624474"/>
            <a:ext cx="4176464" cy="417624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6223599" y="1360199"/>
                <a:ext cx="1280030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св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св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599" y="1360199"/>
                <a:ext cx="1280030" cy="6665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Скругленный прямоугольник 18"/>
          <p:cNvSpPr/>
          <p:nvPr/>
        </p:nvSpPr>
        <p:spPr>
          <a:xfrm>
            <a:off x="6296166" y="1388924"/>
            <a:ext cx="1161768" cy="6378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323850" y="255142"/>
                <a:ext cx="22070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св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/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, МэВ/нуклон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55142"/>
                <a:ext cx="2207079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88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128212" y="998957"/>
                <a:ext cx="1498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212" y="998957"/>
                <a:ext cx="1498359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Скругленный прямоугольник 2"/>
          <p:cNvSpPr/>
          <p:nvPr/>
        </p:nvSpPr>
        <p:spPr>
          <a:xfrm>
            <a:off x="6228618" y="990491"/>
            <a:ext cx="1296144" cy="37779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7788457">
            <a:off x="5724458" y="1699842"/>
            <a:ext cx="1008321" cy="553670"/>
          </a:xfrm>
          <a:prstGeom prst="stripedRightArrow">
            <a:avLst>
              <a:gd name="adj1" fmla="val 50000"/>
              <a:gd name="adj2" fmla="val 8945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триховая стрелка вправо 4"/>
          <p:cNvSpPr/>
          <p:nvPr/>
        </p:nvSpPr>
        <p:spPr>
          <a:xfrm rot="13798409" flipH="1">
            <a:off x="7122409" y="1696954"/>
            <a:ext cx="1008321" cy="553670"/>
          </a:xfrm>
          <a:prstGeom prst="stripedRightArrow">
            <a:avLst>
              <a:gd name="adj1" fmla="val 50000"/>
              <a:gd name="adj2" fmla="val 8945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69312" y="2489750"/>
            <a:ext cx="188366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Экзотермическая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962389" y="2493063"/>
            <a:ext cx="195256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Эндотермическая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 rot="18712344">
                <a:off x="5793146" y="1807399"/>
                <a:ext cx="8709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&gt;0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12344">
                <a:off x="5793146" y="1807399"/>
                <a:ext cx="870943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 rot="2952638">
                <a:off x="7191102" y="1804511"/>
                <a:ext cx="8709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&lt;0</m:t>
                      </m:r>
                    </m:oMath>
                  </m:oMathPara>
                </a14:m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52638">
                <a:off x="7191102" y="1804511"/>
                <a:ext cx="870943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932363" y="195486"/>
            <a:ext cx="3887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Энергетический выход</a:t>
            </a:r>
          </a:p>
          <a:p>
            <a:pPr algn="ctr"/>
            <a:r>
              <a:rPr lang="ru-RU" sz="2000" b="1" dirty="0" smtClean="0"/>
              <a:t>ядерной реакции:</a:t>
            </a:r>
            <a:endParaRPr lang="ru-RU" sz="2000" b="1" dirty="0"/>
          </a:p>
        </p:txBody>
      </p:sp>
      <p:pic>
        <p:nvPicPr>
          <p:cNvPr id="15" name="Picture 4" descr="http://formats.by/wp-content/uploads/2013/10/11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80" t="11551" r="28595"/>
          <a:stretch/>
        </p:blipFill>
        <p:spPr bwMode="auto">
          <a:xfrm>
            <a:off x="456652" y="251757"/>
            <a:ext cx="1595540" cy="2241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90" t="17432" r="34358" b="15654"/>
          <a:stretch/>
        </p:blipFill>
        <p:spPr bwMode="auto">
          <a:xfrm>
            <a:off x="2617140" y="251757"/>
            <a:ext cx="1530617" cy="2244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7" name="Прямоугольник 16"/>
          <p:cNvSpPr/>
          <p:nvPr/>
        </p:nvSpPr>
        <p:spPr>
          <a:xfrm>
            <a:off x="4932362" y="3018697"/>
            <a:ext cx="38877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Цепная реакция</a:t>
            </a:r>
            <a:r>
              <a:rPr lang="ru-RU" dirty="0"/>
              <a:t> — это ядерная </a:t>
            </a:r>
            <a:r>
              <a:rPr lang="ru-RU" dirty="0" err="1" smtClean="0"/>
              <a:t>реак-ция</a:t>
            </a:r>
            <a:r>
              <a:rPr lang="ru-RU" dirty="0"/>
              <a:t>, в которой частицы, вызывающие </a:t>
            </a:r>
            <a:r>
              <a:rPr lang="ru-RU" dirty="0" smtClean="0"/>
              <a:t>эту реакцию</a:t>
            </a:r>
            <a:r>
              <a:rPr lang="ru-RU" dirty="0"/>
              <a:t>, образуются как </a:t>
            </a:r>
            <a:r>
              <a:rPr lang="ru-RU" dirty="0" err="1" smtClean="0"/>
              <a:t>продук</a:t>
            </a:r>
            <a:r>
              <a:rPr lang="ru-RU" dirty="0" smtClean="0"/>
              <a:t>-ты </a:t>
            </a:r>
            <a:r>
              <a:rPr lang="ru-RU" dirty="0"/>
              <a:t>этой реакции.</a:t>
            </a:r>
          </a:p>
        </p:txBody>
      </p:sp>
      <p:pic>
        <p:nvPicPr>
          <p:cNvPr id="18" name="Picture 4" descr="http://sch119.narod.ru/Project/Mesropyn/pic/02010207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309" y="2742686"/>
            <a:ext cx="3745447" cy="212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09416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f7d198af6dcc6818463877e31176c2d4838c4c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372</Words>
  <Application>Microsoft Office PowerPoint</Application>
  <PresentationFormat>Экран (16:9)</PresentationFormat>
  <Paragraphs>76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81</cp:revision>
  <dcterms:created xsi:type="dcterms:W3CDTF">2014-03-10T09:45:07Z</dcterms:created>
  <dcterms:modified xsi:type="dcterms:W3CDTF">2016-09-28T17:29:10Z</dcterms:modified>
</cp:coreProperties>
</file>